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0"/>
  </p:notesMasterIdLst>
  <p:sldIdLst>
    <p:sldId id="256" r:id="rId2"/>
    <p:sldId id="270" r:id="rId3"/>
    <p:sldId id="258" r:id="rId4"/>
    <p:sldId id="259" r:id="rId5"/>
    <p:sldId id="263" r:id="rId6"/>
    <p:sldId id="257" r:id="rId7"/>
    <p:sldId id="275" r:id="rId8"/>
    <p:sldId id="260" r:id="rId9"/>
    <p:sldId id="280" r:id="rId10"/>
    <p:sldId id="267" r:id="rId11"/>
    <p:sldId id="279" r:id="rId12"/>
    <p:sldId id="262" r:id="rId13"/>
    <p:sldId id="274" r:id="rId14"/>
    <p:sldId id="281" r:id="rId15"/>
    <p:sldId id="271" r:id="rId16"/>
    <p:sldId id="272" r:id="rId17"/>
    <p:sldId id="277" r:id="rId18"/>
    <p:sldId id="269" r:id="rId19"/>
  </p:sldIdLst>
  <p:sldSz cx="12192000" cy="6858000"/>
  <p:notesSz cx="6858000" cy="9144000"/>
  <p:embeddedFontLst>
    <p:embeddedFont>
      <p:font typeface="Inter Tight Medium" panose="020B0604020202020204" charset="0"/>
      <p:regular r:id="rId21"/>
      <p:bold r:id="rId22"/>
      <p:italic r:id="rId23"/>
      <p:boldItalic r:id="rId24"/>
    </p:embeddedFont>
    <p:embeddedFont>
      <p:font typeface="Montserrat" panose="00000500000000000000" pitchFamily="2" charset="0"/>
      <p:regular r:id="rId25"/>
      <p:bold r:id="rId26"/>
      <p:italic r:id="rId27"/>
      <p:boldItalic r:id="rId28"/>
    </p:embeddedFont>
    <p:embeddedFont>
      <p:font typeface="Montserrat ExtraBold" panose="00000900000000000000" pitchFamily="2" charset="0"/>
      <p:bold r:id="rId29"/>
      <p:boldItalic r:id="rId30"/>
    </p:embeddedFont>
    <p:embeddedFont>
      <p:font typeface="Montserrat Medium" panose="00000600000000000000" pitchFamily="2" charset="0"/>
      <p:regular r:id="rId31"/>
      <p:bold r:id="rId32"/>
      <p:italic r:id="rId33"/>
      <p:boldItalic r:id="rId34"/>
    </p:embeddedFont>
    <p:embeddedFont>
      <p:font typeface="Montserrat SemiBold" panose="000007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  <p15:guide id="3" pos="7469">
          <p15:clr>
            <a:srgbClr val="000000"/>
          </p15:clr>
        </p15:guide>
        <p15:guide id="4" pos="211">
          <p15:clr>
            <a:srgbClr val="000000"/>
          </p15:clr>
        </p15:guide>
        <p15:guide id="5" orient="horz" pos="4110">
          <p15:clr>
            <a:srgbClr val="000000"/>
          </p15:clr>
        </p15:guide>
        <p15:guide id="6" orient="horz" pos="210">
          <p15:clr>
            <a:srgbClr val="000000"/>
          </p15:clr>
        </p15:guide>
        <p15:guide id="7" orient="horz" pos="754">
          <p15:clr>
            <a:srgbClr val="000000"/>
          </p15:clr>
        </p15:guide>
        <p15:guide id="8" orient="horz" pos="3566">
          <p15:clr>
            <a:srgbClr val="000000"/>
          </p15:clr>
        </p15:guide>
        <p15:guide id="9" pos="3727">
          <p15:clr>
            <a:srgbClr val="000000"/>
          </p15:clr>
        </p15:guide>
        <p15:guide id="10" pos="7287">
          <p15:clr>
            <a:srgbClr val="000000"/>
          </p15:clr>
        </p15:guide>
        <p15:guide id="11" pos="4566">
          <p15:clr>
            <a:srgbClr val="000000"/>
          </p15:clr>
        </p15:guide>
        <p15:guide id="12" pos="3114">
          <p15:clr>
            <a:srgbClr val="000000"/>
          </p15:clr>
        </p15:guide>
        <p15:guide id="13" pos="393">
          <p15:clr>
            <a:srgbClr val="000000"/>
          </p15:clr>
        </p15:guide>
        <p15:guide id="14" orient="horz" pos="414">
          <p15:clr>
            <a:srgbClr val="000000"/>
          </p15:clr>
        </p15:guide>
        <p15:guide id="15" orient="horz" pos="3906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12" autoAdjust="0"/>
    <p:restoredTop sz="94660"/>
  </p:normalViewPr>
  <p:slideViewPr>
    <p:cSldViewPr snapToGrid="0">
      <p:cViewPr varScale="1">
        <p:scale>
          <a:sx n="69" d="100"/>
          <a:sy n="69" d="100"/>
        </p:scale>
        <p:origin x="72" y="108"/>
      </p:cViewPr>
      <p:guideLst>
        <p:guide orient="horz" pos="2160"/>
        <p:guide pos="3840"/>
        <p:guide pos="7469"/>
        <p:guide pos="211"/>
        <p:guide orient="horz" pos="4110"/>
        <p:guide orient="horz" pos="210"/>
        <p:guide orient="horz" pos="754"/>
        <p:guide orient="horz" pos="3566"/>
        <p:guide pos="3727"/>
        <p:guide pos="7287"/>
        <p:guide pos="4566"/>
        <p:guide pos="3114"/>
        <p:guide pos="393"/>
        <p:guide orient="horz" pos="414"/>
        <p:guide orient="horz" pos="390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presProps" Target="pres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2bd3e205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2bd3e205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>
          <a:extLst>
            <a:ext uri="{FF2B5EF4-FFF2-40B4-BE49-F238E27FC236}">
              <a16:creationId xmlns:a16="http://schemas.microsoft.com/office/drawing/2014/main" id="{05A92F14-2D29-C9EC-0C47-DAC1441CA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1:notes">
            <a:extLst>
              <a:ext uri="{FF2B5EF4-FFF2-40B4-BE49-F238E27FC236}">
                <a16:creationId xmlns:a16="http://schemas.microsoft.com/office/drawing/2014/main" id="{086439C2-3A8C-487D-0786-F90B80F9FC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1:notes">
            <a:extLst>
              <a:ext uri="{FF2B5EF4-FFF2-40B4-BE49-F238E27FC236}">
                <a16:creationId xmlns:a16="http://schemas.microsoft.com/office/drawing/2014/main" id="{42528544-A8AD-725D-B437-37BF50C93D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187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8F7D77B5-D48D-6CB9-5A64-D370FB1AE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:notes">
            <a:extLst>
              <a:ext uri="{FF2B5EF4-FFF2-40B4-BE49-F238E27FC236}">
                <a16:creationId xmlns:a16="http://schemas.microsoft.com/office/drawing/2014/main" id="{9E2E5BF5-58F1-ABE5-B1A2-68E9757BD6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:notes">
            <a:extLst>
              <a:ext uri="{FF2B5EF4-FFF2-40B4-BE49-F238E27FC236}">
                <a16:creationId xmlns:a16="http://schemas.microsoft.com/office/drawing/2014/main" id="{1DCC01DE-6B8D-26F9-2EB8-34FACC71FD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95900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F79CC17C-44D1-A436-E1D3-9E2535B66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:notes">
            <a:extLst>
              <a:ext uri="{FF2B5EF4-FFF2-40B4-BE49-F238E27FC236}">
                <a16:creationId xmlns:a16="http://schemas.microsoft.com/office/drawing/2014/main" id="{056167DB-6212-4C1A-0F3B-55B066EC38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:notes">
            <a:extLst>
              <a:ext uri="{FF2B5EF4-FFF2-40B4-BE49-F238E27FC236}">
                <a16:creationId xmlns:a16="http://schemas.microsoft.com/office/drawing/2014/main" id="{01ABD4B3-6C06-1A9A-8A63-D13584761F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2532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48B20EF0-4F24-A446-97EA-301D6D423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:notes">
            <a:extLst>
              <a:ext uri="{FF2B5EF4-FFF2-40B4-BE49-F238E27FC236}">
                <a16:creationId xmlns:a16="http://schemas.microsoft.com/office/drawing/2014/main" id="{247CE193-F53C-2A2E-1BBA-ADBF539067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:notes">
            <a:extLst>
              <a:ext uri="{FF2B5EF4-FFF2-40B4-BE49-F238E27FC236}">
                <a16:creationId xmlns:a16="http://schemas.microsoft.com/office/drawing/2014/main" id="{F8258346-52A4-23CB-1628-81312039E8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36989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FA1F55A9-2FB9-76CA-9E92-0A8354F96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:notes">
            <a:extLst>
              <a:ext uri="{FF2B5EF4-FFF2-40B4-BE49-F238E27FC236}">
                <a16:creationId xmlns:a16="http://schemas.microsoft.com/office/drawing/2014/main" id="{B4F1DA4E-C22D-71EC-D9FD-869135B9AE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7:notes">
            <a:extLst>
              <a:ext uri="{FF2B5EF4-FFF2-40B4-BE49-F238E27FC236}">
                <a16:creationId xmlns:a16="http://schemas.microsoft.com/office/drawing/2014/main" id="{849FFF93-F5CC-DC58-BF5F-BE62480F88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22800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>
          <a:extLst>
            <a:ext uri="{FF2B5EF4-FFF2-40B4-BE49-F238E27FC236}">
              <a16:creationId xmlns:a16="http://schemas.microsoft.com/office/drawing/2014/main" id="{7602AA34-3982-1F7B-E64E-A20A79D4D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1:notes">
            <a:extLst>
              <a:ext uri="{FF2B5EF4-FFF2-40B4-BE49-F238E27FC236}">
                <a16:creationId xmlns:a16="http://schemas.microsoft.com/office/drawing/2014/main" id="{8AF195F7-753F-BD11-607D-B1B1C7036E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1:notes">
            <a:extLst>
              <a:ext uri="{FF2B5EF4-FFF2-40B4-BE49-F238E27FC236}">
                <a16:creationId xmlns:a16="http://schemas.microsoft.com/office/drawing/2014/main" id="{44F91A14-37E6-83A7-04F2-0E55C7C646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01852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9fd3e53b4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9fd3e53b4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>
          <a:extLst>
            <a:ext uri="{FF2B5EF4-FFF2-40B4-BE49-F238E27FC236}">
              <a16:creationId xmlns:a16="http://schemas.microsoft.com/office/drawing/2014/main" id="{E5DAD5DA-6F80-3BE1-2F17-29CFFF62C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2bd3e2054_0_6:notes">
            <a:extLst>
              <a:ext uri="{FF2B5EF4-FFF2-40B4-BE49-F238E27FC236}">
                <a16:creationId xmlns:a16="http://schemas.microsoft.com/office/drawing/2014/main" id="{3467E626-359A-71EC-97E5-53BA082044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2bd3e2054_0_6:notes">
            <a:extLst>
              <a:ext uri="{FF2B5EF4-FFF2-40B4-BE49-F238E27FC236}">
                <a16:creationId xmlns:a16="http://schemas.microsoft.com/office/drawing/2014/main" id="{D93E08BE-AD64-0BE5-6779-ECB19E946E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3451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62bd3e2054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62bd3e2054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62bd3e205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62bd3e205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E2B93F3A-386C-41E2-9F9F-4056E423D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62bd3e2054_0_20:notes">
            <a:extLst>
              <a:ext uri="{FF2B5EF4-FFF2-40B4-BE49-F238E27FC236}">
                <a16:creationId xmlns:a16="http://schemas.microsoft.com/office/drawing/2014/main" id="{248CB0A3-1548-DC63-8AE6-01B21B805B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62bd3e2054_0_20:notes">
            <a:extLst>
              <a:ext uri="{FF2B5EF4-FFF2-40B4-BE49-F238E27FC236}">
                <a16:creationId xmlns:a16="http://schemas.microsoft.com/office/drawing/2014/main" id="{CBE723DD-82B2-BF01-2A43-AF8F99E6FC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0901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>
          <a:extLst>
            <a:ext uri="{FF2B5EF4-FFF2-40B4-BE49-F238E27FC236}">
              <a16:creationId xmlns:a16="http://schemas.microsoft.com/office/drawing/2014/main" id="{AE022973-F674-E81F-D73C-39F99FC69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1:notes">
            <a:extLst>
              <a:ext uri="{FF2B5EF4-FFF2-40B4-BE49-F238E27FC236}">
                <a16:creationId xmlns:a16="http://schemas.microsoft.com/office/drawing/2014/main" id="{00E47DCF-F0A6-77D5-C0E6-3D620C0F16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1:notes">
            <a:extLst>
              <a:ext uri="{FF2B5EF4-FFF2-40B4-BE49-F238E27FC236}">
                <a16:creationId xmlns:a16="http://schemas.microsoft.com/office/drawing/2014/main" id="{D033B6B6-2629-8575-9AF4-B7E29B36D5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0992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>
            <a:spLocks noGrp="1"/>
          </p:cNvSpPr>
          <p:nvPr>
            <p:ph type="pic" idx="2"/>
          </p:nvPr>
        </p:nvSpPr>
        <p:spPr>
          <a:xfrm>
            <a:off x="6275389" y="1206500"/>
            <a:ext cx="5295900" cy="4457700"/>
          </a:xfrm>
          <a:prstGeom prst="roundRect">
            <a:avLst>
              <a:gd name="adj" fmla="val 4701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8" name="Google Shape;8;p2"/>
          <p:cNvSpPr>
            <a:spLocks noGrp="1"/>
          </p:cNvSpPr>
          <p:nvPr>
            <p:ph type="pic" idx="3"/>
          </p:nvPr>
        </p:nvSpPr>
        <p:spPr>
          <a:xfrm>
            <a:off x="347001" y="4430747"/>
            <a:ext cx="654688" cy="652093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9" name="Google Shape;9;p2"/>
          <p:cNvSpPr>
            <a:spLocks noGrp="1"/>
          </p:cNvSpPr>
          <p:nvPr>
            <p:ph type="pic" idx="4"/>
          </p:nvPr>
        </p:nvSpPr>
        <p:spPr>
          <a:xfrm>
            <a:off x="836596" y="4430747"/>
            <a:ext cx="654688" cy="652093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0" name="Google Shape;10;p2"/>
          <p:cNvSpPr>
            <a:spLocks noGrp="1"/>
          </p:cNvSpPr>
          <p:nvPr>
            <p:ph type="pic" idx="5"/>
          </p:nvPr>
        </p:nvSpPr>
        <p:spPr>
          <a:xfrm>
            <a:off x="1326190" y="4430747"/>
            <a:ext cx="654688" cy="652093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ustom Layout">
  <p:cSld name="10_Custom Layou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>
            <a:spLocks noGrp="1"/>
          </p:cNvSpPr>
          <p:nvPr>
            <p:ph type="pic" idx="2"/>
          </p:nvPr>
        </p:nvSpPr>
        <p:spPr>
          <a:xfrm>
            <a:off x="6294495" y="3428999"/>
            <a:ext cx="2324418" cy="2232025"/>
          </a:xfrm>
          <a:prstGeom prst="roundRect">
            <a:avLst>
              <a:gd name="adj" fmla="val 9839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44" name="Google Shape;44;p13"/>
          <p:cNvSpPr>
            <a:spLocks noGrp="1"/>
          </p:cNvSpPr>
          <p:nvPr>
            <p:ph type="pic" idx="3"/>
          </p:nvPr>
        </p:nvSpPr>
        <p:spPr>
          <a:xfrm>
            <a:off x="8820151" y="1211229"/>
            <a:ext cx="2740023" cy="4449796"/>
          </a:xfrm>
          <a:prstGeom prst="roundRect">
            <a:avLst>
              <a:gd name="adj" fmla="val 8046"/>
            </a:avLst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ustom Layout">
  <p:cSld name="11_Custom Layou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>
            <a:spLocks noGrp="1"/>
          </p:cNvSpPr>
          <p:nvPr>
            <p:ph type="pic" idx="2"/>
          </p:nvPr>
        </p:nvSpPr>
        <p:spPr>
          <a:xfrm>
            <a:off x="334963" y="1196972"/>
            <a:ext cx="2322512" cy="1751016"/>
          </a:xfrm>
          <a:prstGeom prst="roundRect">
            <a:avLst>
              <a:gd name="adj" fmla="val 7692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47" name="Google Shape;47;p14"/>
          <p:cNvSpPr>
            <a:spLocks noGrp="1"/>
          </p:cNvSpPr>
          <p:nvPr>
            <p:ph type="pic" idx="3"/>
          </p:nvPr>
        </p:nvSpPr>
        <p:spPr>
          <a:xfrm>
            <a:off x="8212232" y="4006181"/>
            <a:ext cx="3644807" cy="1654844"/>
          </a:xfrm>
          <a:prstGeom prst="roundRect">
            <a:avLst>
              <a:gd name="adj" fmla="val 8321"/>
            </a:avLst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ustom Layout">
  <p:cSld name="12_Custom Layou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>
            <a:spLocks noGrp="1"/>
          </p:cNvSpPr>
          <p:nvPr>
            <p:ph type="pic" idx="2"/>
          </p:nvPr>
        </p:nvSpPr>
        <p:spPr>
          <a:xfrm>
            <a:off x="334963" y="2108644"/>
            <a:ext cx="1457325" cy="1151942"/>
          </a:xfrm>
          <a:prstGeom prst="roundRect">
            <a:avLst>
              <a:gd name="adj" fmla="val 8398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50" name="Google Shape;50;p15"/>
          <p:cNvSpPr>
            <a:spLocks noGrp="1"/>
          </p:cNvSpPr>
          <p:nvPr>
            <p:ph type="pic" idx="3"/>
          </p:nvPr>
        </p:nvSpPr>
        <p:spPr>
          <a:xfrm>
            <a:off x="334963" y="4525786"/>
            <a:ext cx="1457325" cy="1151942"/>
          </a:xfrm>
          <a:prstGeom prst="roundRect">
            <a:avLst>
              <a:gd name="adj" fmla="val 8398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51" name="Google Shape;51;p15"/>
          <p:cNvSpPr>
            <a:spLocks noGrp="1"/>
          </p:cNvSpPr>
          <p:nvPr>
            <p:ph type="pic" idx="4"/>
          </p:nvPr>
        </p:nvSpPr>
        <p:spPr>
          <a:xfrm>
            <a:off x="6275803" y="4525786"/>
            <a:ext cx="1457325" cy="1151942"/>
          </a:xfrm>
          <a:prstGeom prst="roundRect">
            <a:avLst>
              <a:gd name="adj" fmla="val 8398"/>
            </a:avLst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Custom Layout">
  <p:cSld name="13_Custom Layou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6"/>
          <p:cNvSpPr>
            <a:spLocks noGrp="1"/>
          </p:cNvSpPr>
          <p:nvPr>
            <p:ph type="pic" idx="2"/>
          </p:nvPr>
        </p:nvSpPr>
        <p:spPr>
          <a:xfrm>
            <a:off x="7248528" y="1206500"/>
            <a:ext cx="4608511" cy="1654844"/>
          </a:xfrm>
          <a:prstGeom prst="roundRect">
            <a:avLst>
              <a:gd name="adj" fmla="val 8609"/>
            </a:avLst>
          </a:pr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es-SV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ustom Layout">
  <p:cSld name="14_Custom Layou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>
            <a:spLocks noGrp="1"/>
          </p:cNvSpPr>
          <p:nvPr>
            <p:ph type="pic" idx="2"/>
          </p:nvPr>
        </p:nvSpPr>
        <p:spPr>
          <a:xfrm>
            <a:off x="342900" y="3428999"/>
            <a:ext cx="4637088" cy="2232026"/>
          </a:xfrm>
          <a:prstGeom prst="roundRect">
            <a:avLst>
              <a:gd name="adj" fmla="val 7705"/>
            </a:avLst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Custom Layout">
  <p:cSld name="15_Custom Layou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>
            <a:spLocks noGrp="1"/>
          </p:cNvSpPr>
          <p:nvPr>
            <p:ph type="pic" idx="2"/>
          </p:nvPr>
        </p:nvSpPr>
        <p:spPr>
          <a:xfrm>
            <a:off x="334962" y="1212850"/>
            <a:ext cx="2734469" cy="2235200"/>
          </a:xfrm>
          <a:prstGeom prst="roundRect">
            <a:avLst>
              <a:gd name="adj" fmla="val 8712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58" name="Google Shape;58;p18"/>
          <p:cNvSpPr>
            <a:spLocks noGrp="1"/>
          </p:cNvSpPr>
          <p:nvPr>
            <p:ph type="pic" idx="3"/>
          </p:nvPr>
        </p:nvSpPr>
        <p:spPr>
          <a:xfrm>
            <a:off x="3361532" y="1212849"/>
            <a:ext cx="2734469" cy="4448175"/>
          </a:xfrm>
          <a:prstGeom prst="roundRect">
            <a:avLst>
              <a:gd name="adj" fmla="val 8712"/>
            </a:avLst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Custom Layout">
  <p:cSld name="17_Custom Layou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0"/>
          <p:cNvSpPr>
            <a:spLocks noGrp="1"/>
          </p:cNvSpPr>
          <p:nvPr>
            <p:ph type="pic" idx="2"/>
          </p:nvPr>
        </p:nvSpPr>
        <p:spPr>
          <a:xfrm>
            <a:off x="334963" y="1196972"/>
            <a:ext cx="4739038" cy="2233615"/>
          </a:xfrm>
          <a:prstGeom prst="roundRect">
            <a:avLst>
              <a:gd name="adj" fmla="val 7804"/>
            </a:avLst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Custom Layout">
  <p:cSld name="18_Custom Layou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1"/>
          <p:cNvSpPr>
            <a:spLocks noGrp="1"/>
          </p:cNvSpPr>
          <p:nvPr>
            <p:ph type="pic" idx="2"/>
          </p:nvPr>
        </p:nvSpPr>
        <p:spPr>
          <a:xfrm>
            <a:off x="6264009" y="1225098"/>
            <a:ext cx="2435495" cy="1989590"/>
          </a:xfrm>
          <a:prstGeom prst="roundRect">
            <a:avLst>
              <a:gd name="adj" fmla="val 7665"/>
            </a:avLst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Custom Layout">
  <p:cSld name="20_Custom Layou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>
            <a:spLocks noGrp="1"/>
          </p:cNvSpPr>
          <p:nvPr>
            <p:ph type="pic" idx="2"/>
          </p:nvPr>
        </p:nvSpPr>
        <p:spPr>
          <a:xfrm>
            <a:off x="6275389" y="1206500"/>
            <a:ext cx="5295900" cy="4457700"/>
          </a:xfrm>
          <a:prstGeom prst="roundRect">
            <a:avLst>
              <a:gd name="adj" fmla="val 4701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70" name="Google Shape;70;p22"/>
          <p:cNvSpPr>
            <a:spLocks noGrp="1"/>
          </p:cNvSpPr>
          <p:nvPr>
            <p:ph type="pic" idx="3"/>
          </p:nvPr>
        </p:nvSpPr>
        <p:spPr>
          <a:xfrm>
            <a:off x="347001" y="4430747"/>
            <a:ext cx="654688" cy="652093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71" name="Google Shape;71;p22"/>
          <p:cNvSpPr>
            <a:spLocks noGrp="1"/>
          </p:cNvSpPr>
          <p:nvPr>
            <p:ph type="pic" idx="4"/>
          </p:nvPr>
        </p:nvSpPr>
        <p:spPr>
          <a:xfrm>
            <a:off x="836596" y="4430747"/>
            <a:ext cx="654688" cy="652093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72" name="Google Shape;72;p22"/>
          <p:cNvSpPr>
            <a:spLocks noGrp="1"/>
          </p:cNvSpPr>
          <p:nvPr>
            <p:ph type="pic" idx="5"/>
          </p:nvPr>
        </p:nvSpPr>
        <p:spPr>
          <a:xfrm>
            <a:off x="1326190" y="4430747"/>
            <a:ext cx="654688" cy="652093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>
            <a:spLocks noGrp="1"/>
          </p:cNvSpPr>
          <p:nvPr>
            <p:ph type="pic" idx="2"/>
          </p:nvPr>
        </p:nvSpPr>
        <p:spPr>
          <a:xfrm>
            <a:off x="6292189" y="1208088"/>
            <a:ext cx="2644882" cy="4473575"/>
          </a:xfrm>
          <a:prstGeom prst="roundRect">
            <a:avLst>
              <a:gd name="adj" fmla="val 7239"/>
            </a:avLst>
          </a:pr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es-SV"/>
          </a:p>
        </p:txBody>
      </p:sp>
      <p:sp>
        <p:nvSpPr>
          <p:cNvPr id="13" name="Google Shape;13;p3"/>
          <p:cNvSpPr>
            <a:spLocks noGrp="1"/>
          </p:cNvSpPr>
          <p:nvPr>
            <p:ph type="pic" idx="3"/>
          </p:nvPr>
        </p:nvSpPr>
        <p:spPr>
          <a:xfrm>
            <a:off x="9200621" y="1208088"/>
            <a:ext cx="2638954" cy="1949450"/>
          </a:xfrm>
          <a:prstGeom prst="roundRect">
            <a:avLst>
              <a:gd name="adj" fmla="val 10381"/>
            </a:avLst>
          </a:pr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es-SV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>
            <a:spLocks noGrp="1"/>
          </p:cNvSpPr>
          <p:nvPr>
            <p:ph type="pic" idx="2"/>
          </p:nvPr>
        </p:nvSpPr>
        <p:spPr>
          <a:xfrm>
            <a:off x="7248525" y="2412995"/>
            <a:ext cx="2481263" cy="3248030"/>
          </a:xfrm>
          <a:prstGeom prst="roundRect">
            <a:avLst>
              <a:gd name="adj" fmla="val 8258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16" name="Google Shape;16;p4"/>
          <p:cNvSpPr>
            <a:spLocks noGrp="1"/>
          </p:cNvSpPr>
          <p:nvPr>
            <p:ph type="pic" idx="3"/>
          </p:nvPr>
        </p:nvSpPr>
        <p:spPr>
          <a:xfrm>
            <a:off x="9989596" y="3833690"/>
            <a:ext cx="1846804" cy="1827335"/>
          </a:xfrm>
          <a:prstGeom prst="roundRect">
            <a:avLst>
              <a:gd name="adj" fmla="val 9913"/>
            </a:avLst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>
            <a:spLocks noGrp="1"/>
          </p:cNvSpPr>
          <p:nvPr>
            <p:ph type="pic" idx="2"/>
          </p:nvPr>
        </p:nvSpPr>
        <p:spPr>
          <a:xfrm>
            <a:off x="6257925" y="5008931"/>
            <a:ext cx="654688" cy="652093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9" name="Google Shape;19;p5"/>
          <p:cNvSpPr>
            <a:spLocks noGrp="1"/>
          </p:cNvSpPr>
          <p:nvPr>
            <p:ph type="pic" idx="3"/>
          </p:nvPr>
        </p:nvSpPr>
        <p:spPr>
          <a:xfrm>
            <a:off x="6747520" y="5008931"/>
            <a:ext cx="654688" cy="652093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0" name="Google Shape;20;p5"/>
          <p:cNvSpPr>
            <a:spLocks noGrp="1"/>
          </p:cNvSpPr>
          <p:nvPr>
            <p:ph type="pic" idx="4"/>
          </p:nvPr>
        </p:nvSpPr>
        <p:spPr>
          <a:xfrm>
            <a:off x="7237114" y="5008931"/>
            <a:ext cx="654688" cy="652093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1" name="Google Shape;21;p5"/>
          <p:cNvSpPr>
            <a:spLocks noGrp="1"/>
          </p:cNvSpPr>
          <p:nvPr>
            <p:ph type="pic" idx="5"/>
          </p:nvPr>
        </p:nvSpPr>
        <p:spPr>
          <a:xfrm>
            <a:off x="334964" y="3428998"/>
            <a:ext cx="4611686" cy="2243643"/>
          </a:xfrm>
          <a:prstGeom prst="roundRect">
            <a:avLst>
              <a:gd name="adj" fmla="val 10741"/>
            </a:avLst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>
            <a:spLocks noGrp="1"/>
          </p:cNvSpPr>
          <p:nvPr>
            <p:ph type="pic" idx="2"/>
          </p:nvPr>
        </p:nvSpPr>
        <p:spPr>
          <a:xfrm>
            <a:off x="334963" y="1196972"/>
            <a:ext cx="5581652" cy="1781996"/>
          </a:xfrm>
          <a:prstGeom prst="roundRect">
            <a:avLst>
              <a:gd name="adj" fmla="val 11377"/>
            </a:avLst>
          </a:pr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es-SV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>
            <a:spLocks noGrp="1"/>
          </p:cNvSpPr>
          <p:nvPr>
            <p:ph type="pic" idx="2"/>
          </p:nvPr>
        </p:nvSpPr>
        <p:spPr>
          <a:xfrm>
            <a:off x="6275388" y="1196973"/>
            <a:ext cx="5581652" cy="2197101"/>
          </a:xfrm>
          <a:prstGeom prst="roundRect">
            <a:avLst>
              <a:gd name="adj" fmla="val 8050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29" name="Google Shape;29;p8"/>
          <p:cNvSpPr>
            <a:spLocks noGrp="1"/>
          </p:cNvSpPr>
          <p:nvPr>
            <p:ph type="pic" idx="3"/>
          </p:nvPr>
        </p:nvSpPr>
        <p:spPr>
          <a:xfrm>
            <a:off x="334960" y="3767138"/>
            <a:ext cx="4605339" cy="1893887"/>
          </a:xfrm>
          <a:prstGeom prst="roundRect">
            <a:avLst>
              <a:gd name="adj" fmla="val 8620"/>
            </a:avLst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>
            <a:spLocks noGrp="1"/>
          </p:cNvSpPr>
          <p:nvPr>
            <p:ph type="pic" idx="2"/>
          </p:nvPr>
        </p:nvSpPr>
        <p:spPr>
          <a:xfrm>
            <a:off x="350330" y="1193584"/>
            <a:ext cx="4580445" cy="2237004"/>
          </a:xfrm>
          <a:prstGeom prst="roundRect">
            <a:avLst>
              <a:gd name="adj" fmla="val 9082"/>
            </a:avLst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8_Custom Layou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>
            <a:spLocks noGrp="1"/>
          </p:cNvSpPr>
          <p:nvPr>
            <p:ph type="pic" idx="2"/>
          </p:nvPr>
        </p:nvSpPr>
        <p:spPr>
          <a:xfrm>
            <a:off x="331866" y="1770741"/>
            <a:ext cx="2125584" cy="2915194"/>
          </a:xfrm>
          <a:prstGeom prst="roundRect">
            <a:avLst>
              <a:gd name="adj" fmla="val 6137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37" name="Google Shape;37;p11"/>
          <p:cNvSpPr>
            <a:spLocks noGrp="1"/>
          </p:cNvSpPr>
          <p:nvPr>
            <p:ph type="pic" idx="3"/>
          </p:nvPr>
        </p:nvSpPr>
        <p:spPr>
          <a:xfrm>
            <a:off x="2805733" y="1770063"/>
            <a:ext cx="2137742" cy="2916237"/>
          </a:xfrm>
          <a:prstGeom prst="roundRect">
            <a:avLst>
              <a:gd name="adj" fmla="val 6865"/>
            </a:avLst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2"/>
          <p:cNvSpPr>
            <a:spLocks noGrp="1"/>
          </p:cNvSpPr>
          <p:nvPr>
            <p:ph type="pic" idx="2"/>
          </p:nvPr>
        </p:nvSpPr>
        <p:spPr>
          <a:xfrm>
            <a:off x="4944208" y="2413000"/>
            <a:ext cx="1704854" cy="2197100"/>
          </a:xfrm>
          <a:prstGeom prst="roundRect">
            <a:avLst>
              <a:gd name="adj" fmla="val 10410"/>
            </a:avLst>
          </a:pr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es-SV"/>
          </a:p>
        </p:txBody>
      </p:sp>
      <p:sp>
        <p:nvSpPr>
          <p:cNvPr id="40" name="Google Shape;40;p12"/>
          <p:cNvSpPr>
            <a:spLocks noGrp="1"/>
          </p:cNvSpPr>
          <p:nvPr>
            <p:ph type="pic" idx="3"/>
          </p:nvPr>
        </p:nvSpPr>
        <p:spPr>
          <a:xfrm>
            <a:off x="6972302" y="2413000"/>
            <a:ext cx="1704854" cy="2197100"/>
          </a:xfrm>
          <a:prstGeom prst="roundRect">
            <a:avLst>
              <a:gd name="adj" fmla="val 10410"/>
            </a:avLst>
          </a:pr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es-SV"/>
          </a:p>
        </p:txBody>
      </p:sp>
      <p:sp>
        <p:nvSpPr>
          <p:cNvPr id="41" name="Google Shape;41;p12"/>
          <p:cNvSpPr>
            <a:spLocks noGrp="1"/>
          </p:cNvSpPr>
          <p:nvPr>
            <p:ph type="pic" idx="4"/>
          </p:nvPr>
        </p:nvSpPr>
        <p:spPr>
          <a:xfrm>
            <a:off x="9000395" y="2413000"/>
            <a:ext cx="1704854" cy="2197100"/>
          </a:xfrm>
          <a:prstGeom prst="roundRect">
            <a:avLst>
              <a:gd name="adj" fmla="val 10410"/>
            </a:avLst>
          </a:pr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es-SV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319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6" r:id="rId16"/>
    <p:sldLayoutId id="2147483667" r:id="rId17"/>
    <p:sldLayoutId id="2147483668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jpe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3"/>
          <p:cNvSpPr/>
          <p:nvPr/>
        </p:nvSpPr>
        <p:spPr>
          <a:xfrm>
            <a:off x="6506100" y="6570300"/>
            <a:ext cx="5685900" cy="287700"/>
          </a:xfrm>
          <a:prstGeom prst="rect">
            <a:avLst/>
          </a:prstGeom>
          <a:solidFill>
            <a:srgbClr val="FF00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" name="Google Shape;78;p23" title="MOSAICO.png"/>
          <p:cNvPicPr preferRelativeResize="0"/>
          <p:nvPr/>
        </p:nvPicPr>
        <p:blipFill rotWithShape="1">
          <a:blip r:embed="rId3">
            <a:alphaModFix/>
          </a:blip>
          <a:srcRect t="17736" b="17743"/>
          <a:stretch/>
        </p:blipFill>
        <p:spPr>
          <a:xfrm>
            <a:off x="101500" y="1109437"/>
            <a:ext cx="11988998" cy="435116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3"/>
          <p:cNvSpPr txBox="1"/>
          <p:nvPr/>
        </p:nvSpPr>
        <p:spPr>
          <a:xfrm>
            <a:off x="259900" y="5460600"/>
            <a:ext cx="514581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FF03"/>
              </a:buClr>
              <a:buSzPts val="4000"/>
              <a:buFont typeface="Inter Tight ExtraBold"/>
              <a:buNone/>
            </a:pPr>
            <a:r>
              <a:rPr lang="en-US" sz="3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This is for the</a:t>
            </a:r>
            <a:r>
              <a:rPr lang="en-US" sz="3600" dirty="0">
                <a:solidFill>
                  <a:srgbClr val="FF0009"/>
                </a:solidFill>
                <a:latin typeface="Montserrat ExtraBold"/>
                <a:ea typeface="Montserrat"/>
                <a:cs typeface="Montserrat"/>
                <a:sym typeface="Montserrat ExtraBold"/>
              </a:rPr>
              <a:t> BOLD</a:t>
            </a:r>
            <a:r>
              <a:rPr lang="en-US" sz="3600" dirty="0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.</a:t>
            </a:r>
            <a:endParaRPr sz="700"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83" name="Google Shape;83;p23" title="datumredsoft-horizontal-logo-revers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86050" y="803100"/>
            <a:ext cx="2561224" cy="5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4"/>
          <p:cNvSpPr txBox="1"/>
          <p:nvPr/>
        </p:nvSpPr>
        <p:spPr>
          <a:xfrm>
            <a:off x="610275" y="1081588"/>
            <a:ext cx="39561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Tight ExtraBold"/>
              <a:buNone/>
            </a:pPr>
            <a:r>
              <a:rPr lang="en-US" sz="40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El</a:t>
            </a:r>
            <a:r>
              <a:rPr lang="en-US" sz="4000" i="0" u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sz="4000" i="0" u="none" dirty="0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Backe</a:t>
            </a:r>
            <a:r>
              <a:rPr lang="en-US" sz="4000" dirty="0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nd</a:t>
            </a:r>
            <a:endParaRPr dirty="0">
              <a:solidFill>
                <a:srgbClr val="FF000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311" name="Google Shape;311;p34"/>
          <p:cNvCxnSpPr/>
          <p:nvPr/>
        </p:nvCxnSpPr>
        <p:spPr>
          <a:xfrm>
            <a:off x="710287" y="813212"/>
            <a:ext cx="4611600" cy="0"/>
          </a:xfrm>
          <a:prstGeom prst="straightConnector1">
            <a:avLst/>
          </a:prstGeom>
          <a:noFill/>
          <a:ln w="19050" cap="flat" cmpd="sng">
            <a:solidFill>
              <a:srgbClr val="FF0009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13" name="Google Shape;313;p34"/>
          <p:cNvCxnSpPr/>
          <p:nvPr/>
        </p:nvCxnSpPr>
        <p:spPr>
          <a:xfrm>
            <a:off x="6096000" y="1789434"/>
            <a:ext cx="5267400" cy="0"/>
          </a:xfrm>
          <a:prstGeom prst="straightConnector1">
            <a:avLst/>
          </a:prstGeom>
          <a:noFill/>
          <a:ln w="19050" cap="flat" cmpd="sng">
            <a:solidFill>
              <a:srgbClr val="FF0009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328" name="Google Shape;328;p34" title="datumredsoft-horizontal-logo-revers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5825" y="6124575"/>
            <a:ext cx="2561224" cy="51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B2E209-7D6A-E2B7-48C3-63C3DCBF4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87" y="2196961"/>
            <a:ext cx="3956100" cy="3324689"/>
          </a:xfrm>
          <a:prstGeom prst="rect">
            <a:avLst/>
          </a:prstGeom>
        </p:spPr>
      </p:pic>
      <p:pic>
        <p:nvPicPr>
          <p:cNvPr id="1026" name="Picture 2" descr="🚀 Introducing Quarkus: The Supersonic Subatomic Java Framework | by Rahul  Soni | Javarevisited | Medium">
            <a:extLst>
              <a:ext uri="{FF2B5EF4-FFF2-40B4-BE49-F238E27FC236}">
                <a16:creationId xmlns:a16="http://schemas.microsoft.com/office/drawing/2014/main" id="{C65B195C-3FAD-AEDA-8C06-44FACBE27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41495"/>
            <a:ext cx="4608350" cy="240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>
          <a:extLst>
            <a:ext uri="{FF2B5EF4-FFF2-40B4-BE49-F238E27FC236}">
              <a16:creationId xmlns:a16="http://schemas.microsoft.com/office/drawing/2014/main" id="{021F7E76-F631-9B53-A8DB-A22D98D35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4">
            <a:extLst>
              <a:ext uri="{FF2B5EF4-FFF2-40B4-BE49-F238E27FC236}">
                <a16:creationId xmlns:a16="http://schemas.microsoft.com/office/drawing/2014/main" id="{950AD1D0-11D9-4371-6BB2-3B61E599A200}"/>
              </a:ext>
            </a:extLst>
          </p:cNvPr>
          <p:cNvSpPr txBox="1"/>
          <p:nvPr/>
        </p:nvSpPr>
        <p:spPr>
          <a:xfrm>
            <a:off x="8113734" y="277650"/>
            <a:ext cx="39561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Tight ExtraBold"/>
              <a:buNone/>
            </a:pPr>
            <a:r>
              <a:rPr lang="en-US" sz="40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El</a:t>
            </a:r>
            <a:r>
              <a:rPr lang="en-US" sz="4000" i="0" u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sz="4000" dirty="0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Front</a:t>
            </a:r>
            <a:r>
              <a:rPr lang="en-US" sz="4000" i="0" u="none" dirty="0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</a:t>
            </a:r>
            <a:r>
              <a:rPr lang="en-US" sz="4000" dirty="0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nd</a:t>
            </a:r>
            <a:endParaRPr dirty="0">
              <a:solidFill>
                <a:srgbClr val="FF000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311" name="Google Shape;311;p34">
            <a:extLst>
              <a:ext uri="{FF2B5EF4-FFF2-40B4-BE49-F238E27FC236}">
                <a16:creationId xmlns:a16="http://schemas.microsoft.com/office/drawing/2014/main" id="{2C5ABC08-9329-52E4-2615-68DA77D74C02}"/>
              </a:ext>
            </a:extLst>
          </p:cNvPr>
          <p:cNvCxnSpPr/>
          <p:nvPr/>
        </p:nvCxnSpPr>
        <p:spPr>
          <a:xfrm>
            <a:off x="918125" y="1983106"/>
            <a:ext cx="4611600" cy="0"/>
          </a:xfrm>
          <a:prstGeom prst="straightConnector1">
            <a:avLst/>
          </a:prstGeom>
          <a:noFill/>
          <a:ln w="19050" cap="flat" cmpd="sng">
            <a:solidFill>
              <a:srgbClr val="FF0009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13" name="Google Shape;313;p34">
            <a:extLst>
              <a:ext uri="{FF2B5EF4-FFF2-40B4-BE49-F238E27FC236}">
                <a16:creationId xmlns:a16="http://schemas.microsoft.com/office/drawing/2014/main" id="{911A8BFC-98C4-DFB0-F0B6-C30C787F1E5E}"/>
              </a:ext>
            </a:extLst>
          </p:cNvPr>
          <p:cNvCxnSpPr/>
          <p:nvPr/>
        </p:nvCxnSpPr>
        <p:spPr>
          <a:xfrm>
            <a:off x="6095999" y="985496"/>
            <a:ext cx="5267400" cy="0"/>
          </a:xfrm>
          <a:prstGeom prst="straightConnector1">
            <a:avLst/>
          </a:prstGeom>
          <a:noFill/>
          <a:ln w="19050" cap="flat" cmpd="sng">
            <a:solidFill>
              <a:srgbClr val="FF0009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328" name="Google Shape;328;p34" title="datumredsoft-horizontal-logo-reverse.png">
            <a:extLst>
              <a:ext uri="{FF2B5EF4-FFF2-40B4-BE49-F238E27FC236}">
                <a16:creationId xmlns:a16="http://schemas.microsoft.com/office/drawing/2014/main" id="{5F9645AF-557F-5FF3-7B06-13864050206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5825" y="6124575"/>
            <a:ext cx="2561224" cy="51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3775FC-32D2-D34C-F511-C0E529B8E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125" y="2502128"/>
            <a:ext cx="4658326" cy="23826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B4D86B-071B-8DB2-48F2-22CF9B71A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5470" y="1237567"/>
            <a:ext cx="2400635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03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/>
        </p:nvSpPr>
        <p:spPr>
          <a:xfrm>
            <a:off x="6465749" y="2618425"/>
            <a:ext cx="5391300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</a:pPr>
            <a:r>
              <a:rPr lang="es-ES" i="0" u="none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Gracias a esta arquitectura, el sistema puede crecer y adaptarse a nuevas necesidades sin comprometer la estabilidad del negocio ni depender de una tecnología específica.</a:t>
            </a:r>
            <a:endParaRPr sz="1800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71" name="Google Shape;171;p29"/>
          <p:cNvCxnSpPr/>
          <p:nvPr/>
        </p:nvCxnSpPr>
        <p:spPr>
          <a:xfrm>
            <a:off x="6439988" y="2235753"/>
            <a:ext cx="5303700" cy="0"/>
          </a:xfrm>
          <a:prstGeom prst="straightConnector1">
            <a:avLst/>
          </a:prstGeom>
          <a:noFill/>
          <a:ln w="9525" cap="flat" cmpd="sng">
            <a:solidFill>
              <a:srgbClr val="FF0009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72" name="Google Shape;172;p29"/>
          <p:cNvSpPr/>
          <p:nvPr/>
        </p:nvSpPr>
        <p:spPr>
          <a:xfrm>
            <a:off x="6465749" y="1737237"/>
            <a:ext cx="204787" cy="204787"/>
          </a:xfrm>
          <a:custGeom>
            <a:avLst/>
            <a:gdLst/>
            <a:ahLst/>
            <a:cxnLst/>
            <a:rect l="l" t="t" r="r" b="b"/>
            <a:pathLst>
              <a:path w="372" h="372" extrusionOk="0">
                <a:moveTo>
                  <a:pt x="0" y="0"/>
                </a:moveTo>
                <a:lnTo>
                  <a:pt x="0" y="372"/>
                </a:lnTo>
                <a:lnTo>
                  <a:pt x="58" y="372"/>
                </a:lnTo>
                <a:lnTo>
                  <a:pt x="58" y="100"/>
                </a:lnTo>
                <a:lnTo>
                  <a:pt x="330" y="371"/>
                </a:lnTo>
                <a:lnTo>
                  <a:pt x="371" y="330"/>
                </a:lnTo>
                <a:lnTo>
                  <a:pt x="100" y="58"/>
                </a:lnTo>
                <a:lnTo>
                  <a:pt x="372" y="58"/>
                </a:lnTo>
                <a:lnTo>
                  <a:pt x="37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000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173" name="Google Shape;173;p29"/>
          <p:cNvSpPr txBox="1"/>
          <p:nvPr/>
        </p:nvSpPr>
        <p:spPr>
          <a:xfrm>
            <a:off x="1040326" y="1790365"/>
            <a:ext cx="38958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Tight Medium"/>
              <a:buNone/>
            </a:pPr>
            <a:r>
              <a:rPr lang="es-419" sz="2000" dirty="0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Mantenibilidad</a:t>
            </a:r>
            <a:endParaRPr sz="2000" dirty="0">
              <a:solidFill>
                <a:srgbClr val="FF000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4" name="Google Shape;174;p29"/>
          <p:cNvSpPr txBox="1"/>
          <p:nvPr/>
        </p:nvSpPr>
        <p:spPr>
          <a:xfrm>
            <a:off x="1037150" y="2085640"/>
            <a:ext cx="4714863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50000"/>
              </a:lnSpc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</a:defRPr>
            </a:lvl1pPr>
          </a:lstStyle>
          <a:p>
            <a:r>
              <a:rPr lang="es-ES" sz="1600" dirty="0"/>
              <a:t>Separación clara de responsabilidades</a:t>
            </a:r>
          </a:p>
          <a:p>
            <a:endParaRPr sz="1600" dirty="0">
              <a:sym typeface="Montserrat Medium"/>
            </a:endParaRPr>
          </a:p>
        </p:txBody>
      </p:sp>
      <p:sp>
        <p:nvSpPr>
          <p:cNvPr id="175" name="Google Shape;175;p29"/>
          <p:cNvSpPr txBox="1"/>
          <p:nvPr/>
        </p:nvSpPr>
        <p:spPr>
          <a:xfrm>
            <a:off x="448189" y="1790365"/>
            <a:ext cx="462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Tight Medium"/>
              <a:buNone/>
            </a:pPr>
            <a:r>
              <a:rPr lang="en-US" sz="1800" i="0" u="none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01.</a:t>
            </a:r>
            <a:endParaRPr sz="2000">
              <a:solidFill>
                <a:srgbClr val="FF000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6" name="Google Shape;176;p29"/>
          <p:cNvSpPr txBox="1"/>
          <p:nvPr/>
        </p:nvSpPr>
        <p:spPr>
          <a:xfrm>
            <a:off x="1040326" y="2961359"/>
            <a:ext cx="3895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Tight Medium"/>
              <a:buNone/>
            </a:pPr>
            <a:r>
              <a:rPr lang="en-US" sz="1800" i="0" u="none" dirty="0" err="1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Flexibilidad</a:t>
            </a:r>
            <a:endParaRPr sz="2000" dirty="0">
              <a:solidFill>
                <a:srgbClr val="FF000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7" name="Google Shape;177;p29"/>
          <p:cNvSpPr txBox="1"/>
          <p:nvPr/>
        </p:nvSpPr>
        <p:spPr>
          <a:xfrm>
            <a:off x="1037151" y="3310902"/>
            <a:ext cx="40800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</a:pPr>
            <a:r>
              <a:rPr lang="es-ES" sz="1600" i="0" u="none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Fácil cambiar implementaciones (</a:t>
            </a:r>
            <a:r>
              <a:rPr lang="es-ES" sz="1600" i="0" u="none" dirty="0" err="1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ej</a:t>
            </a:r>
            <a:r>
              <a:rPr lang="es-ES" sz="1600" i="0" u="none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cambiar </a:t>
            </a:r>
            <a:r>
              <a:rPr lang="es-ES" sz="1600" i="0" u="none" dirty="0" err="1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OpenKM</a:t>
            </a:r>
            <a:r>
              <a:rPr lang="es-ES" sz="1600" i="0" u="none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por AWS S3)</a:t>
            </a:r>
          </a:p>
        </p:txBody>
      </p:sp>
      <p:sp>
        <p:nvSpPr>
          <p:cNvPr id="178" name="Google Shape;178;p29"/>
          <p:cNvSpPr txBox="1"/>
          <p:nvPr/>
        </p:nvSpPr>
        <p:spPr>
          <a:xfrm>
            <a:off x="479989" y="2993690"/>
            <a:ext cx="462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Tight Medium"/>
              <a:buNone/>
            </a:pPr>
            <a:r>
              <a:rPr lang="en-US" sz="1800" i="0" u="none" dirty="0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02.</a:t>
            </a:r>
            <a:endParaRPr sz="2000" dirty="0">
              <a:solidFill>
                <a:srgbClr val="FF000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9" name="Google Shape;179;p29"/>
          <p:cNvSpPr txBox="1"/>
          <p:nvPr/>
        </p:nvSpPr>
        <p:spPr>
          <a:xfrm>
            <a:off x="1037150" y="4397714"/>
            <a:ext cx="3895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chemeClr val="dk2"/>
              </a:buClr>
              <a:buSzPts val="1200"/>
            </a:pPr>
            <a:r>
              <a:rPr lang="en-US" sz="1800" dirty="0" err="1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Independencia</a:t>
            </a:r>
            <a:endParaRPr sz="2000" dirty="0">
              <a:solidFill>
                <a:srgbClr val="FF000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0" name="Google Shape;180;p29"/>
          <p:cNvSpPr txBox="1"/>
          <p:nvPr/>
        </p:nvSpPr>
        <p:spPr>
          <a:xfrm>
            <a:off x="1033975" y="4852910"/>
            <a:ext cx="40800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</a:pPr>
            <a:r>
              <a:rPr lang="es-ES" sz="1600" i="0" u="none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El dominio no conoce detalles de marcos de trabajo o bases de datos</a:t>
            </a:r>
            <a:endParaRPr sz="2000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1" name="Google Shape;181;p29"/>
          <p:cNvSpPr txBox="1"/>
          <p:nvPr/>
        </p:nvSpPr>
        <p:spPr>
          <a:xfrm>
            <a:off x="508374" y="4419381"/>
            <a:ext cx="5256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Tight Medium"/>
              <a:buNone/>
            </a:pPr>
            <a:r>
              <a:rPr lang="en-US" sz="1800" i="0" u="none" dirty="0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03.</a:t>
            </a:r>
            <a:endParaRPr sz="2000" dirty="0">
              <a:solidFill>
                <a:srgbClr val="FF000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82" name="Google Shape;182;p29" title="datumredsoft-horizontal-logo-revers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5825" y="6124575"/>
            <a:ext cx="2561224" cy="516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69;p29">
            <a:extLst>
              <a:ext uri="{FF2B5EF4-FFF2-40B4-BE49-F238E27FC236}">
                <a16:creationId xmlns:a16="http://schemas.microsoft.com/office/drawing/2014/main" id="{ACA2898E-32A9-2A8E-2E0D-995EE0333A1B}"/>
              </a:ext>
            </a:extLst>
          </p:cNvPr>
          <p:cNvSpPr txBox="1"/>
          <p:nvPr/>
        </p:nvSpPr>
        <p:spPr>
          <a:xfrm>
            <a:off x="479989" y="922262"/>
            <a:ext cx="45837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Inter Tight ExtraBold"/>
              <a:buNone/>
            </a:pPr>
            <a:r>
              <a:rPr lang="en-US" sz="2400" i="0" u="none" dirty="0" err="1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Beneficios</a:t>
            </a:r>
            <a:r>
              <a:rPr lang="en-US" sz="2400" i="0" u="none" dirty="0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sz="2400" i="0" u="none" dirty="0" err="1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estratégicos</a:t>
            </a:r>
            <a:r>
              <a:rPr lang="en-US" sz="2400" i="0" u="none" dirty="0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.</a:t>
            </a:r>
            <a:endParaRPr sz="1000" dirty="0">
              <a:solidFill>
                <a:srgbClr val="FF000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>
          <a:extLst>
            <a:ext uri="{FF2B5EF4-FFF2-40B4-BE49-F238E27FC236}">
              <a16:creationId xmlns:a16="http://schemas.microsoft.com/office/drawing/2014/main" id="{F44FF814-C705-ABEF-E261-A653DD0A5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>
            <a:extLst>
              <a:ext uri="{FF2B5EF4-FFF2-40B4-BE49-F238E27FC236}">
                <a16:creationId xmlns:a16="http://schemas.microsoft.com/office/drawing/2014/main" id="{7F9F4A1E-FDF9-E578-8B20-BC58FBB7FC50}"/>
              </a:ext>
            </a:extLst>
          </p:cNvPr>
          <p:cNvSpPr txBox="1"/>
          <p:nvPr/>
        </p:nvSpPr>
        <p:spPr>
          <a:xfrm>
            <a:off x="522976" y="2653175"/>
            <a:ext cx="477092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Inter Tight ExtraBold"/>
              <a:buNone/>
            </a:pPr>
            <a:r>
              <a:rPr lang="en-US" sz="2800" dirty="0" err="1">
                <a:solidFill>
                  <a:srgbClr val="FF0009"/>
                </a:solidFill>
                <a:latin typeface="Montserrat ExtraBold"/>
                <a:ea typeface="Montserrat"/>
                <a:cs typeface="Montserrat"/>
                <a:sym typeface="Montserrat ExtraBold"/>
              </a:rPr>
              <a:t>Flujo</a:t>
            </a:r>
            <a:r>
              <a:rPr lang="en-US" sz="2800" dirty="0">
                <a:solidFill>
                  <a:srgbClr val="FF0009"/>
                </a:solidFill>
                <a:latin typeface="Montserrat ExtraBold"/>
                <a:ea typeface="Montserrat"/>
                <a:cs typeface="Montserrat"/>
                <a:sym typeface="Montserrat ExtraBold"/>
              </a:rPr>
              <a:t> de </a:t>
            </a:r>
            <a:r>
              <a:rPr lang="en-US" sz="2800" dirty="0" err="1">
                <a:solidFill>
                  <a:srgbClr val="FF0009"/>
                </a:solidFill>
                <a:latin typeface="Montserrat ExtraBold"/>
                <a:ea typeface="Montserrat"/>
                <a:cs typeface="Montserrat"/>
                <a:sym typeface="Montserrat ExtraBold"/>
              </a:rPr>
              <a:t>componentes</a:t>
            </a:r>
            <a:r>
              <a:rPr lang="en-US" sz="2800" dirty="0">
                <a:solidFill>
                  <a:srgbClr val="FF0009"/>
                </a:solidFill>
                <a:latin typeface="Montserrat ExtraBold"/>
                <a:ea typeface="Montserrat"/>
                <a:cs typeface="Montserrat"/>
                <a:sym typeface="Montserrat ExtraBold"/>
              </a:rPr>
              <a:t> </a:t>
            </a:r>
            <a:r>
              <a:rPr lang="en-US" sz="2800" dirty="0" err="1">
                <a:solidFill>
                  <a:srgbClr val="FF0009"/>
                </a:solidFill>
                <a:latin typeface="Montserrat ExtraBold"/>
                <a:ea typeface="Montserrat"/>
                <a:cs typeface="Montserrat"/>
                <a:sym typeface="Montserrat ExtraBold"/>
              </a:rPr>
              <a:t>dentro</a:t>
            </a:r>
            <a:r>
              <a:rPr lang="en-US" sz="2800" dirty="0">
                <a:solidFill>
                  <a:srgbClr val="FF0009"/>
                </a:solidFill>
                <a:latin typeface="Montserrat ExtraBold"/>
                <a:ea typeface="Montserrat"/>
                <a:cs typeface="Montserrat"/>
                <a:sym typeface="Montserrat ExtraBold"/>
              </a:rPr>
              <a:t> de la </a:t>
            </a:r>
            <a:r>
              <a:rPr lang="en-US" sz="2800" dirty="0" err="1">
                <a:solidFill>
                  <a:srgbClr val="FF0009"/>
                </a:solidFill>
                <a:latin typeface="Montserrat ExtraBold"/>
                <a:ea typeface="Montserrat"/>
                <a:cs typeface="Montserrat"/>
                <a:sym typeface="Montserrat ExtraBold"/>
              </a:rPr>
              <a:t>aplicación</a:t>
            </a:r>
            <a:endParaRPr sz="200" dirty="0">
              <a:solidFill>
                <a:srgbClr val="FF000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7" title="datumredsoft-horizontal-logo-reverse.png">
            <a:extLst>
              <a:ext uri="{FF2B5EF4-FFF2-40B4-BE49-F238E27FC236}">
                <a16:creationId xmlns:a16="http://schemas.microsoft.com/office/drawing/2014/main" id="{6A2C6C53-60C9-B84E-3E55-B8740870A17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5825" y="6124575"/>
            <a:ext cx="2561224" cy="51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Marcador de posición de imagen 9" descr="Diagrama&#10;&#10;El contenido generado por IA puede ser incorrecto.">
            <a:extLst>
              <a:ext uri="{FF2B5EF4-FFF2-40B4-BE49-F238E27FC236}">
                <a16:creationId xmlns:a16="http://schemas.microsoft.com/office/drawing/2014/main" id="{167BF3E7-F9A5-912A-C1C4-C63E4E216308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4"/>
          <a:srcRect t="7491" r="-7" b="1627"/>
          <a:stretch>
            <a:fillRect/>
          </a:stretch>
        </p:blipFill>
        <p:spPr>
          <a:xfrm>
            <a:off x="5742039" y="376032"/>
            <a:ext cx="5926985" cy="5508355"/>
          </a:xfrm>
          <a:prstGeom prst="roundRect">
            <a:avLst>
              <a:gd name="adj" fmla="val 3943"/>
            </a:avLst>
          </a:prstGeom>
        </p:spPr>
      </p:pic>
    </p:spTree>
    <p:extLst>
      <p:ext uri="{BB962C8B-B14F-4D97-AF65-F5344CB8AC3E}">
        <p14:creationId xmlns:p14="http://schemas.microsoft.com/office/powerpoint/2010/main" val="985256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>
          <a:extLst>
            <a:ext uri="{FF2B5EF4-FFF2-40B4-BE49-F238E27FC236}">
              <a16:creationId xmlns:a16="http://schemas.microsoft.com/office/drawing/2014/main" id="{FEA0672D-C7EA-CF9B-5363-D279DEE77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>
            <a:extLst>
              <a:ext uri="{FF2B5EF4-FFF2-40B4-BE49-F238E27FC236}">
                <a16:creationId xmlns:a16="http://schemas.microsoft.com/office/drawing/2014/main" id="{CAA33DE6-9D57-53B1-03D8-0B33532527A7}"/>
              </a:ext>
            </a:extLst>
          </p:cNvPr>
          <p:cNvSpPr txBox="1"/>
          <p:nvPr/>
        </p:nvSpPr>
        <p:spPr>
          <a:xfrm>
            <a:off x="2015598" y="1935212"/>
            <a:ext cx="4324328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Tight ExtraBold"/>
              <a:buNone/>
            </a:pPr>
            <a:r>
              <a:rPr lang="en-US" sz="4000" dirty="0">
                <a:solidFill>
                  <a:schemeClr val="lt1"/>
                </a:solidFill>
                <a:latin typeface="Montserrat ExtraBold"/>
                <a:ea typeface="Montserrat"/>
                <a:cs typeface="Montserrat"/>
                <a:sym typeface="Montserrat ExtraBold"/>
              </a:rPr>
              <a:t>Registro de </a:t>
            </a:r>
            <a:r>
              <a:rPr lang="en-US" sz="4000" dirty="0" err="1">
                <a:solidFill>
                  <a:schemeClr val="lt1"/>
                </a:solidFill>
                <a:latin typeface="Montserrat ExtraBold"/>
                <a:ea typeface="Montserrat"/>
                <a:cs typeface="Montserrat"/>
                <a:sym typeface="Montserrat ExtraBold"/>
              </a:rPr>
              <a:t>gasto</a:t>
            </a:r>
            <a:endParaRPr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" name="Google Shape;138;p27">
            <a:extLst>
              <a:ext uri="{FF2B5EF4-FFF2-40B4-BE49-F238E27FC236}">
                <a16:creationId xmlns:a16="http://schemas.microsoft.com/office/drawing/2014/main" id="{E4982286-024E-036C-AD42-D354C81AA74F}"/>
              </a:ext>
            </a:extLst>
          </p:cNvPr>
          <p:cNvSpPr txBox="1"/>
          <p:nvPr/>
        </p:nvSpPr>
        <p:spPr>
          <a:xfrm>
            <a:off x="2015598" y="3519052"/>
            <a:ext cx="4324328" cy="170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</a:pPr>
            <a:r>
              <a:rPr lang="en-US" i="0" u="none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 </a:t>
            </a:r>
            <a:r>
              <a:rPr lang="en-US" i="0" u="none" dirty="0" err="1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aplicación</a:t>
            </a:r>
            <a:r>
              <a:rPr lang="en-US" i="0" u="none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i="0" u="none" dirty="0" err="1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requiere</a:t>
            </a:r>
            <a:r>
              <a:rPr lang="en-US" i="0" u="none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un Smart phone con Sistema </a:t>
            </a:r>
            <a:r>
              <a:rPr lang="en-US" i="0" u="none" dirty="0" err="1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operativo</a:t>
            </a:r>
            <a:r>
              <a:rPr lang="en-US" i="0" u="none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Android con version +12 o iOS con version +15.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</a:pPr>
            <a:r>
              <a:rPr lang="en-US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 40 mb de </a:t>
            </a:r>
            <a:r>
              <a:rPr lang="en-US" dirty="0" err="1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espacio</a:t>
            </a:r>
            <a:r>
              <a:rPr lang="en-US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de </a:t>
            </a:r>
            <a:r>
              <a:rPr lang="en-US" dirty="0" err="1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almacenamiento</a:t>
            </a:r>
            <a:r>
              <a:rPr lang="en-US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disponible.</a:t>
            </a:r>
            <a:endParaRPr sz="1800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9" name="Google Shape;139;p27">
            <a:extLst>
              <a:ext uri="{FF2B5EF4-FFF2-40B4-BE49-F238E27FC236}">
                <a16:creationId xmlns:a16="http://schemas.microsoft.com/office/drawing/2014/main" id="{FCD1B070-DCE9-F2F0-F9ED-5C42FC663CB0}"/>
              </a:ext>
            </a:extLst>
          </p:cNvPr>
          <p:cNvSpPr txBox="1"/>
          <p:nvPr/>
        </p:nvSpPr>
        <p:spPr>
          <a:xfrm>
            <a:off x="2015597" y="1020675"/>
            <a:ext cx="457996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Inter Tight ExtraBold"/>
              <a:buNone/>
            </a:pPr>
            <a:r>
              <a:rPr lang="en-US" sz="2800" i="0" u="none" dirty="0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Demo de la </a:t>
            </a:r>
            <a:r>
              <a:rPr lang="en-US" sz="2800" i="0" u="none" dirty="0" err="1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aplicación</a:t>
            </a:r>
            <a:endParaRPr sz="200" dirty="0">
              <a:solidFill>
                <a:srgbClr val="FF000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Marcador de posición de imagen 4" descr="Imagen de la pantalla de un video juego&#10;&#10;El contenido generado por IA puede ser incorrecto.">
            <a:extLst>
              <a:ext uri="{FF2B5EF4-FFF2-40B4-BE49-F238E27FC236}">
                <a16:creationId xmlns:a16="http://schemas.microsoft.com/office/drawing/2014/main" id="{11B4F5A5-5B0A-8CA7-981F-BA7C0DD3ABEE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28" t="20192" r="-28" b="3825"/>
          <a:stretch>
            <a:fillRect/>
          </a:stretch>
        </p:blipFill>
        <p:spPr>
          <a:xfrm>
            <a:off x="6961326" y="1192212"/>
            <a:ext cx="2644775" cy="4473575"/>
          </a:xfrm>
          <a:prstGeom prst="roundRect">
            <a:avLst>
              <a:gd name="adj" fmla="val 4399"/>
            </a:avLst>
          </a:prstGeom>
        </p:spPr>
      </p:pic>
      <p:pic>
        <p:nvPicPr>
          <p:cNvPr id="143" name="Google Shape;143;p27" title="datumredsoft-horizontal-logo-reverse.png">
            <a:extLst>
              <a:ext uri="{FF2B5EF4-FFF2-40B4-BE49-F238E27FC236}">
                <a16:creationId xmlns:a16="http://schemas.microsoft.com/office/drawing/2014/main" id="{904CA731-95C6-07AE-AA44-E8F169EA221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95825" y="6124575"/>
            <a:ext cx="2561224" cy="516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0957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>
          <a:extLst>
            <a:ext uri="{FF2B5EF4-FFF2-40B4-BE49-F238E27FC236}">
              <a16:creationId xmlns:a16="http://schemas.microsoft.com/office/drawing/2014/main" id="{DC5F2A8E-C67F-6AC7-7967-13499475E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7" title="datumredsoft-horizontal-logo-reverse.png">
            <a:extLst>
              <a:ext uri="{FF2B5EF4-FFF2-40B4-BE49-F238E27FC236}">
                <a16:creationId xmlns:a16="http://schemas.microsoft.com/office/drawing/2014/main" id="{3BC8357B-F789-CB46-CA49-DBFD56DB419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5825" y="6124575"/>
            <a:ext cx="2561224" cy="51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48;p28">
            <a:extLst>
              <a:ext uri="{FF2B5EF4-FFF2-40B4-BE49-F238E27FC236}">
                <a16:creationId xmlns:a16="http://schemas.microsoft.com/office/drawing/2014/main" id="{A08F3EBA-B9AC-C717-FA46-2E6632254F04}"/>
              </a:ext>
            </a:extLst>
          </p:cNvPr>
          <p:cNvSpPr txBox="1"/>
          <p:nvPr/>
        </p:nvSpPr>
        <p:spPr>
          <a:xfrm>
            <a:off x="948887" y="772378"/>
            <a:ext cx="3377809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Tight ExtraBold"/>
              <a:buNone/>
            </a:pPr>
            <a:r>
              <a:rPr lang="en-US" sz="2800" dirty="0" err="1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Descarga</a:t>
            </a:r>
            <a:r>
              <a:rPr lang="en-US" sz="28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e </a:t>
            </a:r>
            <a:r>
              <a:rPr lang="en-US" sz="2800" dirty="0" err="1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Instala</a:t>
            </a:r>
            <a:r>
              <a:rPr lang="en-US" sz="28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sz="2800" i="0" u="none" dirty="0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la </a:t>
            </a:r>
            <a:r>
              <a:rPr lang="en-US" sz="2800" i="0" u="none" dirty="0" err="1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aplicación</a:t>
            </a:r>
            <a:r>
              <a:rPr lang="en-US" sz="2800" i="0" u="none" dirty="0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.</a:t>
            </a:r>
            <a:endParaRPr sz="1050" dirty="0">
              <a:solidFill>
                <a:srgbClr val="FF000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08FEE2-E4D9-95E3-A662-72BB6364D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1353" y="1080247"/>
            <a:ext cx="4697506" cy="469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02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D88BBDFB-1010-1787-C634-FDA96918D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>
            <a:extLst>
              <a:ext uri="{FF2B5EF4-FFF2-40B4-BE49-F238E27FC236}">
                <a16:creationId xmlns:a16="http://schemas.microsoft.com/office/drawing/2014/main" id="{B2F07083-B7E0-C926-CBCD-0258CE67E1B3}"/>
              </a:ext>
            </a:extLst>
          </p:cNvPr>
          <p:cNvSpPr txBox="1"/>
          <p:nvPr/>
        </p:nvSpPr>
        <p:spPr>
          <a:xfrm>
            <a:off x="6342556" y="1899539"/>
            <a:ext cx="53037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Inter Tight ExtraBold"/>
              <a:buNone/>
            </a:pPr>
            <a:r>
              <a:rPr lang="en-US" sz="4000" i="0" u="none" dirty="0" err="1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</a:t>
            </a:r>
            <a:r>
              <a:rPr lang="en-US" sz="4000" dirty="0" err="1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cis</a:t>
            </a:r>
            <a:r>
              <a:rPr lang="en-US" sz="4000" i="0" u="none" dirty="0" err="1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iones</a:t>
            </a:r>
            <a:r>
              <a:rPr lang="en-US" sz="4000" i="0" u="none" dirty="0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sz="4000" i="0" u="none" dirty="0" err="1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técnicas</a:t>
            </a:r>
            <a:r>
              <a:rPr lang="en-US" sz="4000" i="0" u="none" dirty="0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.</a:t>
            </a:r>
            <a:endParaRPr dirty="0">
              <a:solidFill>
                <a:srgbClr val="FF000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0" name="Google Shape;170;p29">
            <a:extLst>
              <a:ext uri="{FF2B5EF4-FFF2-40B4-BE49-F238E27FC236}">
                <a16:creationId xmlns:a16="http://schemas.microsoft.com/office/drawing/2014/main" id="{1B191350-CE51-F323-7676-50C72FA0D93B}"/>
              </a:ext>
            </a:extLst>
          </p:cNvPr>
          <p:cNvSpPr txBox="1"/>
          <p:nvPr/>
        </p:nvSpPr>
        <p:spPr>
          <a:xfrm>
            <a:off x="6441288" y="3522738"/>
            <a:ext cx="5391300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</a:pPr>
            <a:r>
              <a:rPr lang="es-ES" sz="1100" i="0" u="none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El principal reto radica en alinear los flujos de comunicación entre estas capas cada tecnología aborda un dominio distinto. </a:t>
            </a:r>
            <a:endParaRPr lang="en-US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71" name="Google Shape;171;p29">
            <a:extLst>
              <a:ext uri="{FF2B5EF4-FFF2-40B4-BE49-F238E27FC236}">
                <a16:creationId xmlns:a16="http://schemas.microsoft.com/office/drawing/2014/main" id="{0CC128E7-DB64-B6F1-3C38-5F89813E8E66}"/>
              </a:ext>
            </a:extLst>
          </p:cNvPr>
          <p:cNvCxnSpPr/>
          <p:nvPr/>
        </p:nvCxnSpPr>
        <p:spPr>
          <a:xfrm>
            <a:off x="6553349" y="1644700"/>
            <a:ext cx="5303700" cy="0"/>
          </a:xfrm>
          <a:prstGeom prst="straightConnector1">
            <a:avLst/>
          </a:prstGeom>
          <a:noFill/>
          <a:ln w="9525" cap="flat" cmpd="sng">
            <a:solidFill>
              <a:srgbClr val="FF0009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72" name="Google Shape;172;p29">
            <a:extLst>
              <a:ext uri="{FF2B5EF4-FFF2-40B4-BE49-F238E27FC236}">
                <a16:creationId xmlns:a16="http://schemas.microsoft.com/office/drawing/2014/main" id="{11470B50-81C7-DBFC-DDBF-E98CE8EFD72F}"/>
              </a:ext>
            </a:extLst>
          </p:cNvPr>
          <p:cNvSpPr/>
          <p:nvPr/>
        </p:nvSpPr>
        <p:spPr>
          <a:xfrm>
            <a:off x="6441288" y="1091575"/>
            <a:ext cx="204787" cy="204787"/>
          </a:xfrm>
          <a:custGeom>
            <a:avLst/>
            <a:gdLst/>
            <a:ahLst/>
            <a:cxnLst/>
            <a:rect l="l" t="t" r="r" b="b"/>
            <a:pathLst>
              <a:path w="372" h="372" extrusionOk="0">
                <a:moveTo>
                  <a:pt x="0" y="0"/>
                </a:moveTo>
                <a:lnTo>
                  <a:pt x="0" y="372"/>
                </a:lnTo>
                <a:lnTo>
                  <a:pt x="58" y="372"/>
                </a:lnTo>
                <a:lnTo>
                  <a:pt x="58" y="100"/>
                </a:lnTo>
                <a:lnTo>
                  <a:pt x="330" y="371"/>
                </a:lnTo>
                <a:lnTo>
                  <a:pt x="371" y="330"/>
                </a:lnTo>
                <a:lnTo>
                  <a:pt x="100" y="58"/>
                </a:lnTo>
                <a:lnTo>
                  <a:pt x="372" y="58"/>
                </a:lnTo>
                <a:lnTo>
                  <a:pt x="37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000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173" name="Google Shape;173;p29">
            <a:extLst>
              <a:ext uri="{FF2B5EF4-FFF2-40B4-BE49-F238E27FC236}">
                <a16:creationId xmlns:a16="http://schemas.microsoft.com/office/drawing/2014/main" id="{35244E59-FF04-9433-2C56-17A325E4CDB3}"/>
              </a:ext>
            </a:extLst>
          </p:cNvPr>
          <p:cNvSpPr txBox="1"/>
          <p:nvPr/>
        </p:nvSpPr>
        <p:spPr>
          <a:xfrm>
            <a:off x="1333993" y="737614"/>
            <a:ext cx="38958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Tight Medium"/>
              <a:buNone/>
            </a:pPr>
            <a:r>
              <a:rPr lang="en-US" sz="1200" dirty="0" err="1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OpenKM</a:t>
            </a:r>
            <a:endParaRPr dirty="0">
              <a:solidFill>
                <a:srgbClr val="FF000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4" name="Google Shape;174;p29">
            <a:extLst>
              <a:ext uri="{FF2B5EF4-FFF2-40B4-BE49-F238E27FC236}">
                <a16:creationId xmlns:a16="http://schemas.microsoft.com/office/drawing/2014/main" id="{648489DF-88AD-E24B-884C-EB41E8D10226}"/>
              </a:ext>
            </a:extLst>
          </p:cNvPr>
          <p:cNvSpPr txBox="1"/>
          <p:nvPr/>
        </p:nvSpPr>
        <p:spPr>
          <a:xfrm>
            <a:off x="1330818" y="1014514"/>
            <a:ext cx="4080000" cy="1431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</a:pPr>
            <a:r>
              <a:rPr lang="es-ES" sz="1100" i="0" u="none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 selecciona por que proporciona muchas funcionalidades listas: repositorio de archivos, indexación, control de versiones, metadatos, </a:t>
            </a:r>
            <a:r>
              <a:rPr lang="es-ES" sz="1100" i="0" u="none" dirty="0" err="1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workflows</a:t>
            </a:r>
            <a:r>
              <a:rPr lang="es-ES" sz="1100" i="0" u="none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seguridad de documentos.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</a:pP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5" name="Google Shape;175;p29">
            <a:extLst>
              <a:ext uri="{FF2B5EF4-FFF2-40B4-BE49-F238E27FC236}">
                <a16:creationId xmlns:a16="http://schemas.microsoft.com/office/drawing/2014/main" id="{1F85BCFD-CED7-D130-0D4A-CC20F853861E}"/>
              </a:ext>
            </a:extLst>
          </p:cNvPr>
          <p:cNvSpPr txBox="1"/>
          <p:nvPr/>
        </p:nvSpPr>
        <p:spPr>
          <a:xfrm>
            <a:off x="741856" y="737614"/>
            <a:ext cx="462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Tight Medium"/>
              <a:buNone/>
            </a:pPr>
            <a:r>
              <a:rPr lang="en-US" sz="1200" i="0" u="none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01.</a:t>
            </a:r>
            <a:endParaRPr>
              <a:solidFill>
                <a:srgbClr val="FF000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6" name="Google Shape;176;p29">
            <a:extLst>
              <a:ext uri="{FF2B5EF4-FFF2-40B4-BE49-F238E27FC236}">
                <a16:creationId xmlns:a16="http://schemas.microsoft.com/office/drawing/2014/main" id="{4CA724CD-3ACA-8E92-3295-3F98B6EA7520}"/>
              </a:ext>
            </a:extLst>
          </p:cNvPr>
          <p:cNvSpPr txBox="1"/>
          <p:nvPr/>
        </p:nvSpPr>
        <p:spPr>
          <a:xfrm>
            <a:off x="1333993" y="2187051"/>
            <a:ext cx="3895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Tight Medium"/>
              <a:buNone/>
            </a:pPr>
            <a:r>
              <a:rPr lang="en-US" sz="1200" i="0" u="none" dirty="0" err="1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Keycloak</a:t>
            </a:r>
            <a:endParaRPr dirty="0">
              <a:solidFill>
                <a:srgbClr val="FF000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7" name="Google Shape;177;p29">
            <a:extLst>
              <a:ext uri="{FF2B5EF4-FFF2-40B4-BE49-F238E27FC236}">
                <a16:creationId xmlns:a16="http://schemas.microsoft.com/office/drawing/2014/main" id="{B10DA8C0-C963-4857-4858-8513B318AAEB}"/>
              </a:ext>
            </a:extLst>
          </p:cNvPr>
          <p:cNvSpPr txBox="1"/>
          <p:nvPr/>
        </p:nvSpPr>
        <p:spPr>
          <a:xfrm>
            <a:off x="1330818" y="2482326"/>
            <a:ext cx="4080000" cy="1869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</a:pPr>
            <a:r>
              <a:rPr lang="es-ES" sz="1100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 selecciona por su flexibilidad en protocolos de autenticación (JWT, Auth2.0) permitiendo el control federado de usuarios dentro de la compañía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</a:pPr>
            <a:r>
              <a:rPr lang="es-ES" sz="1100" i="0" u="none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Compromisos: Complejidad operativa adicional: se añade otro componente (</a:t>
            </a:r>
            <a:r>
              <a:rPr lang="es-ES" sz="1100" i="0" u="none" dirty="0" err="1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Keycloak</a:t>
            </a:r>
            <a:r>
              <a:rPr lang="es-ES" sz="1100" i="0" u="none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) que debe desplegarse, configurarse, mantenerse, hacer </a:t>
            </a:r>
            <a:r>
              <a:rPr lang="es-ES" sz="1100" i="0" u="none" dirty="0" err="1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backups</a:t>
            </a:r>
            <a:r>
              <a:rPr lang="es-ES" sz="1100" i="0" u="none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monitorización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8" name="Google Shape;178;p29">
            <a:extLst>
              <a:ext uri="{FF2B5EF4-FFF2-40B4-BE49-F238E27FC236}">
                <a16:creationId xmlns:a16="http://schemas.microsoft.com/office/drawing/2014/main" id="{03F41545-95E9-787B-CDDC-33DF19C99E86}"/>
              </a:ext>
            </a:extLst>
          </p:cNvPr>
          <p:cNvSpPr txBox="1"/>
          <p:nvPr/>
        </p:nvSpPr>
        <p:spPr>
          <a:xfrm>
            <a:off x="741856" y="2187051"/>
            <a:ext cx="462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Tight Medium"/>
              <a:buNone/>
            </a:pPr>
            <a:r>
              <a:rPr lang="en-US" sz="1200" i="0" u="none" dirty="0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02.</a:t>
            </a:r>
            <a:endParaRPr dirty="0">
              <a:solidFill>
                <a:srgbClr val="FF000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9" name="Google Shape;179;p29">
            <a:extLst>
              <a:ext uri="{FF2B5EF4-FFF2-40B4-BE49-F238E27FC236}">
                <a16:creationId xmlns:a16="http://schemas.microsoft.com/office/drawing/2014/main" id="{9B85A4E7-51B6-0F6A-6F85-0CAEB2B81A5B}"/>
              </a:ext>
            </a:extLst>
          </p:cNvPr>
          <p:cNvSpPr txBox="1"/>
          <p:nvPr/>
        </p:nvSpPr>
        <p:spPr>
          <a:xfrm>
            <a:off x="1333993" y="4345089"/>
            <a:ext cx="3895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Tight Medium"/>
              <a:buNone/>
            </a:pPr>
            <a:r>
              <a:rPr lang="en-US" sz="1200" i="0" u="none" dirty="0" err="1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Quarkus</a:t>
            </a:r>
            <a:endParaRPr dirty="0">
              <a:solidFill>
                <a:srgbClr val="FF000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0" name="Google Shape;180;p29">
            <a:extLst>
              <a:ext uri="{FF2B5EF4-FFF2-40B4-BE49-F238E27FC236}">
                <a16:creationId xmlns:a16="http://schemas.microsoft.com/office/drawing/2014/main" id="{1E189444-ED64-484B-31F6-D87032ED6818}"/>
              </a:ext>
            </a:extLst>
          </p:cNvPr>
          <p:cNvSpPr txBox="1"/>
          <p:nvPr/>
        </p:nvSpPr>
        <p:spPr>
          <a:xfrm>
            <a:off x="1330818" y="4640364"/>
            <a:ext cx="4080000" cy="1361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</a:pPr>
            <a:r>
              <a:rPr lang="es-ES" sz="1100" i="0" u="none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 selección se debe a su </a:t>
            </a:r>
            <a:r>
              <a:rPr lang="es-ES" sz="1100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</a:t>
            </a:r>
            <a:r>
              <a:rPr lang="es-ES" sz="1100" i="0" u="none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ptimizado para entornos de contenedores, con tiempos de arranque rápidos, menor uso de memoria, lo que lo hace adecuado para </a:t>
            </a:r>
            <a:r>
              <a:rPr lang="es-ES" sz="1100" i="0" u="none" dirty="0" err="1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backend</a:t>
            </a:r>
            <a:r>
              <a:rPr lang="es-ES" sz="1100" i="0" u="none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que deben escalar o desplegarse en entornos </a:t>
            </a:r>
            <a:r>
              <a:rPr lang="es-ES" sz="1100" i="0" u="none" dirty="0" err="1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cloud</a:t>
            </a:r>
            <a:r>
              <a:rPr lang="es-ES" sz="1100" i="0" u="none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1" name="Google Shape;181;p29">
            <a:extLst>
              <a:ext uri="{FF2B5EF4-FFF2-40B4-BE49-F238E27FC236}">
                <a16:creationId xmlns:a16="http://schemas.microsoft.com/office/drawing/2014/main" id="{00DD3B4A-782C-AB45-344A-C1DA6FEA82B6}"/>
              </a:ext>
            </a:extLst>
          </p:cNvPr>
          <p:cNvSpPr txBox="1"/>
          <p:nvPr/>
        </p:nvSpPr>
        <p:spPr>
          <a:xfrm>
            <a:off x="741856" y="4345089"/>
            <a:ext cx="525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Tight Medium"/>
              <a:buNone/>
            </a:pPr>
            <a:r>
              <a:rPr lang="en-US" sz="1200" i="0" u="none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03.</a:t>
            </a:r>
            <a:endParaRPr>
              <a:solidFill>
                <a:srgbClr val="FF000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82" name="Google Shape;182;p29" title="datumredsoft-horizontal-logo-reverse.png">
            <a:extLst>
              <a:ext uri="{FF2B5EF4-FFF2-40B4-BE49-F238E27FC236}">
                <a16:creationId xmlns:a16="http://schemas.microsoft.com/office/drawing/2014/main" id="{8170486F-5DAE-AB26-1EBB-4E35709B704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5825" y="6124575"/>
            <a:ext cx="2561224" cy="51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70;p29">
            <a:extLst>
              <a:ext uri="{FF2B5EF4-FFF2-40B4-BE49-F238E27FC236}">
                <a16:creationId xmlns:a16="http://schemas.microsoft.com/office/drawing/2014/main" id="{E019F4B4-4A99-E36E-7EAF-51C55E7E8200}"/>
              </a:ext>
            </a:extLst>
          </p:cNvPr>
          <p:cNvSpPr txBox="1"/>
          <p:nvPr/>
        </p:nvSpPr>
        <p:spPr>
          <a:xfrm>
            <a:off x="6465749" y="4241138"/>
            <a:ext cx="5391300" cy="62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</a:pPr>
            <a:r>
              <a:rPr lang="es-ES" sz="1200" dirty="0">
                <a:solidFill>
                  <a:srgbClr val="FF0009"/>
                </a:solidFill>
                <a:latin typeface="Montserrat ExtraBold"/>
                <a:sym typeface="Montserrat Medium"/>
              </a:rPr>
              <a:t>Seguridad distribuida</a:t>
            </a:r>
            <a:r>
              <a:rPr lang="es-ES" sz="1100" i="0" u="none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Configuración y validación de tokens manteniendo sesiones seguras.</a:t>
            </a:r>
            <a:endParaRPr lang="en-US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" name="Google Shape;170;p29">
            <a:extLst>
              <a:ext uri="{FF2B5EF4-FFF2-40B4-BE49-F238E27FC236}">
                <a16:creationId xmlns:a16="http://schemas.microsoft.com/office/drawing/2014/main" id="{D036F16A-5B9A-61D0-4996-8A9DF65F6307}"/>
              </a:ext>
            </a:extLst>
          </p:cNvPr>
          <p:cNvSpPr txBox="1"/>
          <p:nvPr/>
        </p:nvSpPr>
        <p:spPr>
          <a:xfrm>
            <a:off x="6465749" y="4901696"/>
            <a:ext cx="5391300" cy="62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</a:pPr>
            <a:r>
              <a:rPr lang="es-ES" sz="1200" dirty="0">
                <a:solidFill>
                  <a:srgbClr val="FF0009"/>
                </a:solidFill>
                <a:latin typeface="Montserrat ExtraBold"/>
                <a:sym typeface="Montserrat Medium"/>
              </a:rPr>
              <a:t>Comunicación cliente-servidor</a:t>
            </a:r>
            <a:r>
              <a:rPr lang="es-ES" sz="1100" i="0" u="none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Manejo de autenticación, CORS y flujos de usuario entre </a:t>
            </a:r>
            <a:r>
              <a:rPr lang="es-ES" sz="1100" i="0" u="none" dirty="0" err="1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React</a:t>
            </a:r>
            <a:r>
              <a:rPr lang="es-ES" sz="1100" i="0" u="none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y </a:t>
            </a:r>
            <a:r>
              <a:rPr lang="es-ES" sz="1100" i="0" u="none" dirty="0" err="1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Quarkus</a:t>
            </a:r>
            <a:r>
              <a:rPr lang="es-ES" sz="1100" i="0" u="none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lang="en-US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3247895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>
          <a:extLst>
            <a:ext uri="{FF2B5EF4-FFF2-40B4-BE49-F238E27FC236}">
              <a16:creationId xmlns:a16="http://schemas.microsoft.com/office/drawing/2014/main" id="{4E0C4372-8727-AADD-05EA-8059099B4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4">
            <a:extLst>
              <a:ext uri="{FF2B5EF4-FFF2-40B4-BE49-F238E27FC236}">
                <a16:creationId xmlns:a16="http://schemas.microsoft.com/office/drawing/2014/main" id="{5FAF853B-ACBC-165E-69B5-EDBA4B95B02F}"/>
              </a:ext>
            </a:extLst>
          </p:cNvPr>
          <p:cNvSpPr txBox="1"/>
          <p:nvPr/>
        </p:nvSpPr>
        <p:spPr>
          <a:xfrm>
            <a:off x="610275" y="1081588"/>
            <a:ext cx="39561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Tight ExtraBold"/>
              <a:buNone/>
            </a:pPr>
            <a:r>
              <a:rPr lang="en-US" sz="40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Los</a:t>
            </a:r>
            <a:r>
              <a:rPr lang="en-US" sz="4000" i="0" u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sz="4000" i="0" u="none" dirty="0">
                <a:solidFill>
                  <a:srgbClr val="FF683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Tight ExtraBold"/>
              <a:buNone/>
            </a:pPr>
            <a:r>
              <a:rPr lang="en-US" sz="4000" i="0" u="none" dirty="0" err="1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Retos</a:t>
            </a:r>
            <a:endParaRPr dirty="0">
              <a:solidFill>
                <a:srgbClr val="FF000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311" name="Google Shape;311;p34">
            <a:extLst>
              <a:ext uri="{FF2B5EF4-FFF2-40B4-BE49-F238E27FC236}">
                <a16:creationId xmlns:a16="http://schemas.microsoft.com/office/drawing/2014/main" id="{B39E4874-79F3-BC16-D772-0CE7DD86E912}"/>
              </a:ext>
            </a:extLst>
          </p:cNvPr>
          <p:cNvCxnSpPr/>
          <p:nvPr/>
        </p:nvCxnSpPr>
        <p:spPr>
          <a:xfrm>
            <a:off x="710287" y="813212"/>
            <a:ext cx="4611600" cy="0"/>
          </a:xfrm>
          <a:prstGeom prst="straightConnector1">
            <a:avLst/>
          </a:prstGeom>
          <a:noFill/>
          <a:ln w="19050" cap="flat" cmpd="sng">
            <a:solidFill>
              <a:srgbClr val="FF0009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312" name="Google Shape;312;p34">
            <a:extLst>
              <a:ext uri="{FF2B5EF4-FFF2-40B4-BE49-F238E27FC236}">
                <a16:creationId xmlns:a16="http://schemas.microsoft.com/office/drawing/2014/main" id="{201ABFE9-EA79-19B8-DDED-E32C19D8FE0F}"/>
              </a:ext>
            </a:extLst>
          </p:cNvPr>
          <p:cNvSpPr/>
          <p:nvPr/>
        </p:nvSpPr>
        <p:spPr>
          <a:xfrm rot="5400000">
            <a:off x="5117187" y="2569938"/>
            <a:ext cx="204787" cy="204787"/>
          </a:xfrm>
          <a:custGeom>
            <a:avLst/>
            <a:gdLst/>
            <a:ahLst/>
            <a:cxnLst/>
            <a:rect l="l" t="t" r="r" b="b"/>
            <a:pathLst>
              <a:path w="372" h="372" extrusionOk="0">
                <a:moveTo>
                  <a:pt x="0" y="0"/>
                </a:moveTo>
                <a:lnTo>
                  <a:pt x="0" y="372"/>
                </a:lnTo>
                <a:lnTo>
                  <a:pt x="58" y="372"/>
                </a:lnTo>
                <a:lnTo>
                  <a:pt x="58" y="100"/>
                </a:lnTo>
                <a:lnTo>
                  <a:pt x="330" y="371"/>
                </a:lnTo>
                <a:lnTo>
                  <a:pt x="371" y="330"/>
                </a:lnTo>
                <a:lnTo>
                  <a:pt x="100" y="58"/>
                </a:lnTo>
                <a:lnTo>
                  <a:pt x="372" y="58"/>
                </a:lnTo>
                <a:lnTo>
                  <a:pt x="372" y="0"/>
                </a:lnTo>
                <a:lnTo>
                  <a:pt x="0" y="0"/>
                </a:lnTo>
                <a:close/>
              </a:path>
            </a:pathLst>
          </a:custGeom>
          <a:solidFill>
            <a:srgbClr val="171A1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171A1F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cxnSp>
        <p:nvCxnSpPr>
          <p:cNvPr id="313" name="Google Shape;313;p34">
            <a:extLst>
              <a:ext uri="{FF2B5EF4-FFF2-40B4-BE49-F238E27FC236}">
                <a16:creationId xmlns:a16="http://schemas.microsoft.com/office/drawing/2014/main" id="{461DF133-4F47-511C-D69F-C752CC7FA8A8}"/>
              </a:ext>
            </a:extLst>
          </p:cNvPr>
          <p:cNvCxnSpPr/>
          <p:nvPr/>
        </p:nvCxnSpPr>
        <p:spPr>
          <a:xfrm>
            <a:off x="6124575" y="2301600"/>
            <a:ext cx="5267400" cy="0"/>
          </a:xfrm>
          <a:prstGeom prst="straightConnector1">
            <a:avLst/>
          </a:prstGeom>
          <a:noFill/>
          <a:ln w="19050" cap="flat" cmpd="sng">
            <a:solidFill>
              <a:srgbClr val="FF0009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322" name="Google Shape;322;p34">
            <a:extLst>
              <a:ext uri="{FF2B5EF4-FFF2-40B4-BE49-F238E27FC236}">
                <a16:creationId xmlns:a16="http://schemas.microsoft.com/office/drawing/2014/main" id="{9466B4F2-F636-5EA2-BF35-0DDDA91E56AD}"/>
              </a:ext>
            </a:extLst>
          </p:cNvPr>
          <p:cNvSpPr txBox="1"/>
          <p:nvPr/>
        </p:nvSpPr>
        <p:spPr>
          <a:xfrm>
            <a:off x="610275" y="2569938"/>
            <a:ext cx="2722500" cy="3647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50000"/>
              </a:lnSpc>
              <a:buClr>
                <a:schemeClr val="lt1"/>
              </a:buClr>
              <a:buSzPts val="1100"/>
            </a:pPr>
            <a:r>
              <a:rPr lang="es-MX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Trabajar con las mismas configuraciones ya sean de </a:t>
            </a:r>
            <a:r>
              <a:rPr lang="es-MX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Keycloak</a:t>
            </a:r>
            <a:r>
              <a:rPr lang="es-MX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, </a:t>
            </a:r>
            <a:r>
              <a:rPr lang="es-MX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OpenKM</a:t>
            </a:r>
            <a:r>
              <a:rPr lang="es-MX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y la API</a:t>
            </a:r>
          </a:p>
          <a:p>
            <a:pPr algn="ctr">
              <a:lnSpc>
                <a:spcPct val="150000"/>
              </a:lnSpc>
              <a:buClr>
                <a:schemeClr val="lt1"/>
              </a:buClr>
              <a:buSzPts val="1100"/>
            </a:pPr>
            <a:endParaRPr lang="es-MX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algn="ctr">
              <a:lnSpc>
                <a:spcPct val="150000"/>
              </a:lnSpc>
              <a:buClr>
                <a:schemeClr val="lt1"/>
              </a:buClr>
              <a:buSzPts val="1100"/>
            </a:pPr>
            <a:endParaRPr lang="es-MX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algn="ctr">
              <a:lnSpc>
                <a:spcPct val="150000"/>
              </a:lnSpc>
              <a:buClr>
                <a:schemeClr val="lt1"/>
              </a:buClr>
              <a:buSzPts val="1100"/>
            </a:pPr>
            <a:r>
              <a:rPr lang="es-MX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Elegir las tecnologías adecuados </a:t>
            </a:r>
          </a:p>
          <a:p>
            <a:pPr algn="ctr">
              <a:lnSpc>
                <a:spcPct val="150000"/>
              </a:lnSpc>
              <a:buClr>
                <a:schemeClr val="lt1"/>
              </a:buClr>
              <a:buSzPts val="1100"/>
            </a:pPr>
            <a:endParaRPr lang="es-MX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algn="ctr">
              <a:lnSpc>
                <a:spcPct val="150000"/>
              </a:lnSpc>
              <a:buClr>
                <a:schemeClr val="lt1"/>
              </a:buClr>
              <a:buSzPts val="1100"/>
            </a:pPr>
            <a:endParaRPr lang="es-MX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algn="ctr">
              <a:lnSpc>
                <a:spcPct val="150000"/>
              </a:lnSpc>
              <a:buClr>
                <a:schemeClr val="lt1"/>
              </a:buClr>
              <a:buSzPts val="1100"/>
            </a:pPr>
            <a:r>
              <a:rPr lang="es-MX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Implementación de la cámara en el sistema</a:t>
            </a:r>
          </a:p>
        </p:txBody>
      </p:sp>
      <p:pic>
        <p:nvPicPr>
          <p:cNvPr id="328" name="Google Shape;328;p34" title="datumredsoft-horizontal-logo-reverse.png">
            <a:extLst>
              <a:ext uri="{FF2B5EF4-FFF2-40B4-BE49-F238E27FC236}">
                <a16:creationId xmlns:a16="http://schemas.microsoft.com/office/drawing/2014/main" id="{B5B3F8E9-D567-D0A1-9B60-3A9465077B2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5825" y="6124575"/>
            <a:ext cx="2561224" cy="51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22;p34">
            <a:extLst>
              <a:ext uri="{FF2B5EF4-FFF2-40B4-BE49-F238E27FC236}">
                <a16:creationId xmlns:a16="http://schemas.microsoft.com/office/drawing/2014/main" id="{5F4DC0D2-853F-51E1-A2CE-5BBC58693394}"/>
              </a:ext>
            </a:extLst>
          </p:cNvPr>
          <p:cNvSpPr txBox="1"/>
          <p:nvPr/>
        </p:nvSpPr>
        <p:spPr>
          <a:xfrm>
            <a:off x="4147528" y="2817633"/>
            <a:ext cx="2722500" cy="332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50000"/>
              </a:lnSpc>
              <a:buClr>
                <a:schemeClr val="lt1"/>
              </a:buClr>
              <a:buSzPts val="1100"/>
            </a:pPr>
            <a:r>
              <a:rPr lang="es-MX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Uso de una nueva arquitectura</a:t>
            </a:r>
          </a:p>
          <a:p>
            <a:pPr algn="ctr">
              <a:lnSpc>
                <a:spcPct val="150000"/>
              </a:lnSpc>
              <a:buClr>
                <a:schemeClr val="lt1"/>
              </a:buClr>
              <a:buSzPts val="1100"/>
            </a:pPr>
            <a:endParaRPr lang="es-MX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algn="ctr">
              <a:lnSpc>
                <a:spcPct val="150000"/>
              </a:lnSpc>
              <a:buClr>
                <a:schemeClr val="lt1"/>
              </a:buClr>
              <a:buSzPts val="1100"/>
            </a:pPr>
            <a:endParaRPr lang="es-MX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algn="ctr">
              <a:lnSpc>
                <a:spcPct val="150000"/>
              </a:lnSpc>
              <a:buClr>
                <a:schemeClr val="lt1"/>
              </a:buClr>
              <a:buSzPts val="1100"/>
            </a:pPr>
            <a:endParaRPr lang="es-MX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algn="ctr">
              <a:lnSpc>
                <a:spcPct val="150000"/>
              </a:lnSpc>
              <a:buClr>
                <a:schemeClr val="lt1"/>
              </a:buClr>
              <a:buSzPts val="1100"/>
            </a:pPr>
            <a:r>
              <a:rPr lang="es-MX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Panel de administrador</a:t>
            </a:r>
          </a:p>
          <a:p>
            <a:pPr algn="ctr">
              <a:lnSpc>
                <a:spcPct val="150000"/>
              </a:lnSpc>
              <a:buClr>
                <a:schemeClr val="lt1"/>
              </a:buClr>
              <a:buSzPts val="1100"/>
            </a:pPr>
            <a:endParaRPr lang="es-MX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algn="ctr">
              <a:lnSpc>
                <a:spcPct val="150000"/>
              </a:lnSpc>
              <a:buClr>
                <a:schemeClr val="lt1"/>
              </a:buClr>
              <a:buSzPts val="1100"/>
            </a:pPr>
            <a:endParaRPr lang="es-MX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algn="ctr">
              <a:lnSpc>
                <a:spcPct val="150000"/>
              </a:lnSpc>
              <a:buClr>
                <a:schemeClr val="lt1"/>
              </a:buClr>
              <a:buSzPts val="1100"/>
            </a:pPr>
            <a:endParaRPr lang="es-MX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algn="ctr">
              <a:lnSpc>
                <a:spcPct val="150000"/>
              </a:lnSpc>
              <a:buClr>
                <a:schemeClr val="lt1"/>
              </a:buClr>
              <a:buSzPts val="1100"/>
            </a:pPr>
            <a:r>
              <a:rPr lang="es-MX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Reportes de Tarjetas</a:t>
            </a:r>
          </a:p>
        </p:txBody>
      </p:sp>
      <p:sp>
        <p:nvSpPr>
          <p:cNvPr id="3" name="Google Shape;322;p34">
            <a:extLst>
              <a:ext uri="{FF2B5EF4-FFF2-40B4-BE49-F238E27FC236}">
                <a16:creationId xmlns:a16="http://schemas.microsoft.com/office/drawing/2014/main" id="{AA7588E6-84A5-A333-C4D3-FA5EDDA2559E}"/>
              </a:ext>
            </a:extLst>
          </p:cNvPr>
          <p:cNvSpPr txBox="1"/>
          <p:nvPr/>
        </p:nvSpPr>
        <p:spPr>
          <a:xfrm>
            <a:off x="7684781" y="2712697"/>
            <a:ext cx="2722500" cy="332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50000"/>
              </a:lnSpc>
              <a:buClr>
                <a:schemeClr val="lt1"/>
              </a:buClr>
              <a:buSzPts val="1100"/>
            </a:pPr>
            <a:r>
              <a:rPr lang="es-MX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Integración Backend y </a:t>
            </a:r>
            <a:r>
              <a:rPr lang="es-MX" dirty="0" err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Frontend</a:t>
            </a:r>
            <a:endParaRPr lang="es-MX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algn="ctr">
              <a:lnSpc>
                <a:spcPct val="150000"/>
              </a:lnSpc>
              <a:buClr>
                <a:schemeClr val="lt1"/>
              </a:buClr>
              <a:buSzPts val="1100"/>
            </a:pPr>
            <a:endParaRPr lang="es-MX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algn="ctr">
              <a:lnSpc>
                <a:spcPct val="150000"/>
              </a:lnSpc>
              <a:buClr>
                <a:schemeClr val="lt1"/>
              </a:buClr>
              <a:buSzPts val="1100"/>
            </a:pPr>
            <a:endParaRPr lang="es-MX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algn="ctr">
              <a:lnSpc>
                <a:spcPct val="150000"/>
              </a:lnSpc>
              <a:buClr>
                <a:schemeClr val="lt1"/>
              </a:buClr>
              <a:buSzPts val="1100"/>
            </a:pPr>
            <a:endParaRPr lang="es-MX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algn="ctr">
              <a:lnSpc>
                <a:spcPct val="150000"/>
              </a:lnSpc>
              <a:buClr>
                <a:schemeClr val="lt1"/>
              </a:buClr>
              <a:buSzPts val="1100"/>
            </a:pPr>
            <a:r>
              <a:rPr lang="es-MX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Aprobar/Rechazar folders</a:t>
            </a:r>
          </a:p>
          <a:p>
            <a:pPr algn="ctr">
              <a:lnSpc>
                <a:spcPct val="150000"/>
              </a:lnSpc>
              <a:buClr>
                <a:schemeClr val="lt1"/>
              </a:buClr>
              <a:buSzPts val="1100"/>
            </a:pPr>
            <a:endParaRPr lang="es-MX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algn="ctr">
              <a:lnSpc>
                <a:spcPct val="150000"/>
              </a:lnSpc>
              <a:buClr>
                <a:schemeClr val="lt1"/>
              </a:buClr>
              <a:buSzPts val="1100"/>
            </a:pPr>
            <a:endParaRPr lang="es-MX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algn="ctr">
              <a:lnSpc>
                <a:spcPct val="150000"/>
              </a:lnSpc>
              <a:buClr>
                <a:schemeClr val="lt1"/>
              </a:buClr>
              <a:buSzPts val="1100"/>
            </a:pPr>
            <a:endParaRPr lang="es-MX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algn="ctr">
              <a:lnSpc>
                <a:spcPct val="150000"/>
              </a:lnSpc>
              <a:buClr>
                <a:schemeClr val="lt1"/>
              </a:buClr>
              <a:buSzPts val="1100"/>
            </a:pPr>
            <a:r>
              <a:rPr lang="es-MX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Reporte de incidencias</a:t>
            </a:r>
          </a:p>
        </p:txBody>
      </p:sp>
    </p:spTree>
    <p:extLst>
      <p:ext uri="{BB962C8B-B14F-4D97-AF65-F5344CB8AC3E}">
        <p14:creationId xmlns:p14="http://schemas.microsoft.com/office/powerpoint/2010/main" val="768615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6"/>
          <p:cNvSpPr/>
          <p:nvPr/>
        </p:nvSpPr>
        <p:spPr>
          <a:xfrm>
            <a:off x="2055233" y="33"/>
            <a:ext cx="8167200" cy="216300"/>
          </a:xfrm>
          <a:prstGeom prst="rect">
            <a:avLst/>
          </a:prstGeom>
          <a:solidFill>
            <a:srgbClr val="FF00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354" name="Google Shape;354;p36"/>
          <p:cNvSpPr txBox="1"/>
          <p:nvPr/>
        </p:nvSpPr>
        <p:spPr>
          <a:xfrm>
            <a:off x="3516131" y="5964314"/>
            <a:ext cx="14208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</a:pPr>
            <a:r>
              <a:rPr lang="en-US" sz="17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Teléfono:</a:t>
            </a:r>
            <a:endParaRPr sz="17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</a:pPr>
            <a:r>
              <a:rPr lang="en-US" sz="1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(503) 2209-9000</a:t>
            </a:r>
            <a:endParaRPr sz="11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55" name="Google Shape;355;p36"/>
          <p:cNvSpPr txBox="1"/>
          <p:nvPr/>
        </p:nvSpPr>
        <p:spPr>
          <a:xfrm>
            <a:off x="473598" y="6041305"/>
            <a:ext cx="34233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</a:pPr>
            <a:r>
              <a:rPr lang="en-US" sz="1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World Trade Center, Torre I, 3er Nivel </a:t>
            </a:r>
            <a:endParaRPr sz="11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</a:pPr>
            <a:r>
              <a:rPr lang="en-US" sz="1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No. 301 San Salvador, El Salvador</a:t>
            </a:r>
            <a:endParaRPr sz="11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56" name="Google Shape;356;p36"/>
          <p:cNvSpPr txBox="1"/>
          <p:nvPr/>
        </p:nvSpPr>
        <p:spPr>
          <a:xfrm>
            <a:off x="5169819" y="5964314"/>
            <a:ext cx="19380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</a:pPr>
            <a:r>
              <a:rPr lang="en-US" sz="17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Correo:</a:t>
            </a:r>
            <a:endParaRPr sz="17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</a:pPr>
            <a:r>
              <a:rPr lang="en-US" sz="1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info@datumredsoft.com</a:t>
            </a:r>
            <a:endParaRPr sz="11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57" name="Google Shape;357;p36"/>
          <p:cNvCxnSpPr/>
          <p:nvPr/>
        </p:nvCxnSpPr>
        <p:spPr>
          <a:xfrm>
            <a:off x="539848" y="5820114"/>
            <a:ext cx="10927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8" name="Google Shape;358;p36" title="Slogan 2024 Datum Redsoft w.png"/>
          <p:cNvPicPr preferRelativeResize="0"/>
          <p:nvPr/>
        </p:nvPicPr>
        <p:blipFill rotWithShape="1">
          <a:blip r:embed="rId3">
            <a:alphaModFix/>
          </a:blip>
          <a:srcRect l="49" r="49"/>
          <a:stretch/>
        </p:blipFill>
        <p:spPr>
          <a:xfrm>
            <a:off x="3431054" y="1753451"/>
            <a:ext cx="5329900" cy="2529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6" title="datumredsoft-horizontal-logo-revers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2030" y="3920269"/>
            <a:ext cx="2493588" cy="5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6" title="rede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46633" y="6170940"/>
            <a:ext cx="1420800" cy="284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>
          <a:extLst>
            <a:ext uri="{FF2B5EF4-FFF2-40B4-BE49-F238E27FC236}">
              <a16:creationId xmlns:a16="http://schemas.microsoft.com/office/drawing/2014/main" id="{8821232E-AACF-36D3-9B70-AB361A124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3">
            <a:extLst>
              <a:ext uri="{FF2B5EF4-FFF2-40B4-BE49-F238E27FC236}">
                <a16:creationId xmlns:a16="http://schemas.microsoft.com/office/drawing/2014/main" id="{DE497270-464E-A47D-2B72-C9DE7AAA9553}"/>
              </a:ext>
            </a:extLst>
          </p:cNvPr>
          <p:cNvSpPr/>
          <p:nvPr/>
        </p:nvSpPr>
        <p:spPr>
          <a:xfrm>
            <a:off x="6506100" y="6570300"/>
            <a:ext cx="5685900" cy="287700"/>
          </a:xfrm>
          <a:prstGeom prst="rect">
            <a:avLst/>
          </a:prstGeom>
          <a:solidFill>
            <a:srgbClr val="FF00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" name="Google Shape;78;p23" title="MOSAICO.png">
            <a:extLst>
              <a:ext uri="{FF2B5EF4-FFF2-40B4-BE49-F238E27FC236}">
                <a16:creationId xmlns:a16="http://schemas.microsoft.com/office/drawing/2014/main" id="{14E4060F-5900-D89F-C476-79F5A3E1A6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7736" b="17743"/>
          <a:stretch/>
        </p:blipFill>
        <p:spPr>
          <a:xfrm>
            <a:off x="101500" y="1109437"/>
            <a:ext cx="11988998" cy="4351163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23">
            <a:extLst>
              <a:ext uri="{FF2B5EF4-FFF2-40B4-BE49-F238E27FC236}">
                <a16:creationId xmlns:a16="http://schemas.microsoft.com/office/drawing/2014/main" id="{15E6CD19-3990-342C-8AE9-333011AA885A}"/>
              </a:ext>
            </a:extLst>
          </p:cNvPr>
          <p:cNvSpPr txBox="1"/>
          <p:nvPr/>
        </p:nvSpPr>
        <p:spPr>
          <a:xfrm>
            <a:off x="3263700" y="2915706"/>
            <a:ext cx="12582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</a:pPr>
            <a:r>
              <a:rPr lang="es-SV" dirty="0">
                <a:solidFill>
                  <a:schemeClr val="bg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Control Total</a:t>
            </a:r>
            <a:endParaRPr dirty="0">
              <a:solidFill>
                <a:schemeClr val="bg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0" name="Google Shape;80;p23">
            <a:extLst>
              <a:ext uri="{FF2B5EF4-FFF2-40B4-BE49-F238E27FC236}">
                <a16:creationId xmlns:a16="http://schemas.microsoft.com/office/drawing/2014/main" id="{74EFBF96-77FA-DA74-5841-B0A97BDEED41}"/>
              </a:ext>
            </a:extLst>
          </p:cNvPr>
          <p:cNvSpPr txBox="1"/>
          <p:nvPr/>
        </p:nvSpPr>
        <p:spPr>
          <a:xfrm>
            <a:off x="7631656" y="4103759"/>
            <a:ext cx="1258200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</a:pPr>
            <a:r>
              <a:rPr lang="es-MX" dirty="0">
                <a:solidFill>
                  <a:schemeClr val="bg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Reporta gastos en segundos</a:t>
            </a:r>
            <a:endParaRPr dirty="0">
              <a:solidFill>
                <a:schemeClr val="bg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1" name="Google Shape;81;p23">
            <a:extLst>
              <a:ext uri="{FF2B5EF4-FFF2-40B4-BE49-F238E27FC236}">
                <a16:creationId xmlns:a16="http://schemas.microsoft.com/office/drawing/2014/main" id="{086F8F54-206D-F914-E291-7182412EBA25}"/>
              </a:ext>
            </a:extLst>
          </p:cNvPr>
          <p:cNvSpPr txBox="1"/>
          <p:nvPr/>
        </p:nvSpPr>
        <p:spPr>
          <a:xfrm>
            <a:off x="10579466" y="4265341"/>
            <a:ext cx="12582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</a:pPr>
            <a:r>
              <a:rPr lang="en-US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Todo en uno</a:t>
            </a:r>
            <a:endParaRPr sz="1800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2" name="Google Shape;82;p23">
            <a:extLst>
              <a:ext uri="{FF2B5EF4-FFF2-40B4-BE49-F238E27FC236}">
                <a16:creationId xmlns:a16="http://schemas.microsoft.com/office/drawing/2014/main" id="{C4FC0D60-CC2D-C2A2-74FB-1E0314130B97}"/>
              </a:ext>
            </a:extLst>
          </p:cNvPr>
          <p:cNvSpPr txBox="1"/>
          <p:nvPr/>
        </p:nvSpPr>
        <p:spPr>
          <a:xfrm>
            <a:off x="1250576" y="5460598"/>
            <a:ext cx="1084523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FF03"/>
              </a:buClr>
              <a:buSzPts val="4000"/>
              <a:buFont typeface="Inter Tight ExtraBold"/>
              <a:buNone/>
            </a:pPr>
            <a:r>
              <a:rPr lang="en-US" sz="44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This is DATUM</a:t>
            </a:r>
            <a:r>
              <a:rPr lang="en-US" sz="4400" dirty="0">
                <a:solidFill>
                  <a:srgbClr val="FF0009"/>
                </a:solidFill>
                <a:latin typeface="Montserrat ExtraBold"/>
                <a:ea typeface="Montserrat"/>
                <a:cs typeface="Montserrat"/>
                <a:sym typeface="Montserrat ExtraBold"/>
              </a:rPr>
              <a:t> EXPENSES TRACKER</a:t>
            </a:r>
            <a:endParaRPr sz="900"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83" name="Google Shape;83;p23" title="datumredsoft-horizontal-logo-reverse.png">
            <a:extLst>
              <a:ext uri="{FF2B5EF4-FFF2-40B4-BE49-F238E27FC236}">
                <a16:creationId xmlns:a16="http://schemas.microsoft.com/office/drawing/2014/main" id="{4E35CC6B-CE3A-1B77-FCEF-5A69AFF1BC5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900" y="880925"/>
            <a:ext cx="2561224" cy="516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865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/>
          <p:nvPr/>
        </p:nvSpPr>
        <p:spPr>
          <a:xfrm>
            <a:off x="6506100" y="6570300"/>
            <a:ext cx="5685900" cy="287700"/>
          </a:xfrm>
          <a:prstGeom prst="rect">
            <a:avLst/>
          </a:prstGeom>
          <a:solidFill>
            <a:srgbClr val="FF00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5"/>
          <p:cNvSpPr txBox="1"/>
          <p:nvPr/>
        </p:nvSpPr>
        <p:spPr>
          <a:xfrm>
            <a:off x="1746346" y="1410538"/>
            <a:ext cx="1354500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FF03"/>
              </a:buClr>
              <a:buSzPts val="4000"/>
              <a:buFont typeface="Inter Tight ExtraBold"/>
              <a:buNone/>
            </a:pPr>
            <a:r>
              <a:rPr lang="en-US" sz="36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01</a:t>
            </a:r>
            <a:endParaRPr sz="3600" dirty="0">
              <a:solidFill>
                <a:srgbClr val="FF000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Inter Tight ExtraBold"/>
              <a:buNone/>
            </a:pPr>
            <a:r>
              <a:rPr lang="en-US" sz="36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02</a:t>
            </a:r>
            <a:endParaRPr sz="3600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Inter Tight ExtraBold"/>
              <a:buNone/>
            </a:pPr>
            <a:r>
              <a:rPr lang="en-US" sz="36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03</a:t>
            </a:r>
            <a:endParaRPr sz="3600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Inter Tight ExtraBold"/>
              <a:buNone/>
            </a:pPr>
            <a:r>
              <a:rPr lang="en-US" sz="36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04</a:t>
            </a:r>
            <a:endParaRPr sz="3600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Inter Tight ExtraBold"/>
              <a:buNone/>
            </a:pPr>
            <a:r>
              <a:rPr lang="en-US" sz="36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05</a:t>
            </a:r>
            <a:endParaRPr sz="3600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9" name="Google Shape;99;p25"/>
          <p:cNvSpPr txBox="1"/>
          <p:nvPr/>
        </p:nvSpPr>
        <p:spPr>
          <a:xfrm>
            <a:off x="2626641" y="1385058"/>
            <a:ext cx="278576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Inter Tight ExtraBold"/>
              <a:buNone/>
            </a:pPr>
            <a:r>
              <a:rPr lang="en-US" sz="2800" b="1" dirty="0" err="1">
                <a:solidFill>
                  <a:srgbClr val="FF0009"/>
                </a:solidFill>
                <a:latin typeface="Montserrat"/>
                <a:sym typeface="Montserrat"/>
              </a:rPr>
              <a:t>Objetivo</a:t>
            </a:r>
            <a:endParaRPr sz="100" b="1" dirty="0"/>
          </a:p>
        </p:txBody>
      </p:sp>
      <p:sp>
        <p:nvSpPr>
          <p:cNvPr id="100" name="Google Shape;100;p25"/>
          <p:cNvSpPr txBox="1"/>
          <p:nvPr/>
        </p:nvSpPr>
        <p:spPr>
          <a:xfrm>
            <a:off x="2626641" y="1962623"/>
            <a:ext cx="46952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solidFill>
                  <a:srgbClr val="FF0009"/>
                </a:solidFill>
                <a:latin typeface="Montserrat"/>
                <a:ea typeface="Montserrat"/>
                <a:cs typeface="Montserrat"/>
                <a:sym typeface="Montserrat"/>
              </a:rPr>
              <a:t>Búyer</a:t>
            </a:r>
            <a:r>
              <a:rPr lang="en-US" sz="2800" b="1" dirty="0">
                <a:solidFill>
                  <a:srgbClr val="FF0009"/>
                </a:solidFill>
                <a:latin typeface="Montserrat"/>
                <a:ea typeface="Montserrat"/>
                <a:cs typeface="Montserrat"/>
                <a:sym typeface="Montserrat"/>
              </a:rPr>
              <a:t> Personas</a:t>
            </a:r>
            <a:endParaRPr sz="100" b="1" dirty="0"/>
          </a:p>
        </p:txBody>
      </p:sp>
      <p:sp>
        <p:nvSpPr>
          <p:cNvPr id="101" name="Google Shape;101;p25"/>
          <p:cNvSpPr txBox="1"/>
          <p:nvPr/>
        </p:nvSpPr>
        <p:spPr>
          <a:xfrm>
            <a:off x="2626641" y="2479606"/>
            <a:ext cx="7887052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9"/>
                </a:solidFill>
                <a:latin typeface="Montserrat"/>
                <a:ea typeface="Montserrat"/>
                <a:cs typeface="Montserrat"/>
                <a:sym typeface="Montserrat"/>
              </a:rPr>
              <a:t>¿</a:t>
            </a:r>
            <a:r>
              <a:rPr lang="en-US" sz="2800" b="1" dirty="0" err="1">
                <a:solidFill>
                  <a:srgbClr val="FF0009"/>
                </a:solidFill>
                <a:latin typeface="Montserrat"/>
                <a:ea typeface="Montserrat"/>
                <a:cs typeface="Montserrat"/>
                <a:sym typeface="Montserrat"/>
              </a:rPr>
              <a:t>Qué</a:t>
            </a:r>
            <a:r>
              <a:rPr lang="en-US" sz="2800" b="1" dirty="0">
                <a:solidFill>
                  <a:srgbClr val="FF0009"/>
                </a:solidFill>
                <a:latin typeface="Montserrat"/>
                <a:ea typeface="Montserrat"/>
                <a:cs typeface="Montserrat"/>
                <a:sym typeface="Montserrat"/>
              </a:rPr>
              <a:t> es Datum Expenses?</a:t>
            </a:r>
            <a:endParaRPr sz="100" b="1" dirty="0"/>
          </a:p>
        </p:txBody>
      </p:sp>
      <p:sp>
        <p:nvSpPr>
          <p:cNvPr id="102" name="Google Shape;102;p25"/>
          <p:cNvSpPr txBox="1"/>
          <p:nvPr/>
        </p:nvSpPr>
        <p:spPr>
          <a:xfrm>
            <a:off x="2634477" y="3050224"/>
            <a:ext cx="73549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solidFill>
                  <a:srgbClr val="FF0009"/>
                </a:solidFill>
                <a:latin typeface="Montserrat"/>
                <a:ea typeface="Montserrat"/>
                <a:cs typeface="Montserrat"/>
                <a:sym typeface="Montserrat"/>
              </a:rPr>
              <a:t>Arquitectura</a:t>
            </a:r>
            <a:r>
              <a:rPr lang="en-US" sz="2800" b="1" dirty="0">
                <a:solidFill>
                  <a:srgbClr val="FF0009"/>
                </a:solidFill>
                <a:latin typeface="Montserrat"/>
                <a:ea typeface="Montserrat"/>
                <a:cs typeface="Montserrat"/>
                <a:sym typeface="Montserrat"/>
              </a:rPr>
              <a:t> del Sistema</a:t>
            </a:r>
            <a:endParaRPr sz="100" b="1" dirty="0"/>
          </a:p>
        </p:txBody>
      </p:sp>
      <p:sp>
        <p:nvSpPr>
          <p:cNvPr id="103" name="Google Shape;103;p25"/>
          <p:cNvSpPr txBox="1"/>
          <p:nvPr/>
        </p:nvSpPr>
        <p:spPr>
          <a:xfrm>
            <a:off x="2614973" y="3620842"/>
            <a:ext cx="3283304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9"/>
                </a:solidFill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 sz="100" b="1" dirty="0"/>
          </a:p>
        </p:txBody>
      </p:sp>
      <p:sp>
        <p:nvSpPr>
          <p:cNvPr id="104" name="Google Shape;104;p25"/>
          <p:cNvSpPr txBox="1"/>
          <p:nvPr/>
        </p:nvSpPr>
        <p:spPr>
          <a:xfrm>
            <a:off x="1746346" y="4175781"/>
            <a:ext cx="135450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FF03"/>
              </a:buClr>
              <a:buSzPts val="4000"/>
              <a:buFont typeface="Inter Tight ExtraBold"/>
              <a:buNone/>
            </a:pPr>
            <a:r>
              <a:rPr lang="en-US" sz="36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06</a:t>
            </a:r>
            <a:endParaRPr sz="3600" dirty="0">
              <a:solidFill>
                <a:srgbClr val="FF000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Inter Tight ExtraBold"/>
              <a:buNone/>
            </a:pPr>
            <a:r>
              <a:rPr lang="en-US" sz="36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07</a:t>
            </a:r>
            <a:endParaRPr sz="3600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Inter Tight ExtraBold"/>
              <a:buNone/>
            </a:pPr>
            <a:endParaRPr lang="es-SV" sz="3600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10" name="Google Shape;110;p25" title="datumredsoft-horizontal-logo-revers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3525" y="228350"/>
            <a:ext cx="2561224" cy="51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3;p25">
            <a:extLst>
              <a:ext uri="{FF2B5EF4-FFF2-40B4-BE49-F238E27FC236}">
                <a16:creationId xmlns:a16="http://schemas.microsoft.com/office/drawing/2014/main" id="{6EB64B22-1DF3-5513-3C94-37E67D9B85B0}"/>
              </a:ext>
            </a:extLst>
          </p:cNvPr>
          <p:cNvSpPr txBox="1"/>
          <p:nvPr/>
        </p:nvSpPr>
        <p:spPr>
          <a:xfrm>
            <a:off x="2614972" y="4167331"/>
            <a:ext cx="531879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solidFill>
                  <a:srgbClr val="FF0009"/>
                </a:solidFill>
                <a:latin typeface="Montserrat"/>
                <a:ea typeface="Montserrat"/>
                <a:cs typeface="Montserrat"/>
                <a:sym typeface="Montserrat"/>
              </a:rPr>
              <a:t>Pruebas</a:t>
            </a:r>
            <a:r>
              <a:rPr lang="en-US" sz="2800" b="1" dirty="0">
                <a:solidFill>
                  <a:srgbClr val="FF0009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lang="en-US" sz="2800" b="1" dirty="0" err="1">
                <a:solidFill>
                  <a:srgbClr val="FF0009"/>
                </a:solidFill>
                <a:latin typeface="Montserrat"/>
                <a:ea typeface="Montserrat"/>
                <a:cs typeface="Montserrat"/>
                <a:sym typeface="Montserrat"/>
              </a:rPr>
              <a:t>Resultados</a:t>
            </a:r>
            <a:endParaRPr sz="100" b="1" dirty="0"/>
          </a:p>
        </p:txBody>
      </p:sp>
      <p:sp>
        <p:nvSpPr>
          <p:cNvPr id="3" name="Google Shape;103;p25">
            <a:extLst>
              <a:ext uri="{FF2B5EF4-FFF2-40B4-BE49-F238E27FC236}">
                <a16:creationId xmlns:a16="http://schemas.microsoft.com/office/drawing/2014/main" id="{542DED75-FB3C-4587-7434-74CCC7A623AA}"/>
              </a:ext>
            </a:extLst>
          </p:cNvPr>
          <p:cNvSpPr txBox="1"/>
          <p:nvPr/>
        </p:nvSpPr>
        <p:spPr>
          <a:xfrm>
            <a:off x="2614971" y="4708443"/>
            <a:ext cx="531879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solidFill>
                  <a:srgbClr val="FF0009"/>
                </a:solidFill>
                <a:latin typeface="Montserrat"/>
                <a:ea typeface="Montserrat"/>
                <a:cs typeface="Montserrat"/>
                <a:sym typeface="Montserrat"/>
              </a:rPr>
              <a:t>Retos</a:t>
            </a:r>
            <a:r>
              <a:rPr lang="en-US" sz="2800" b="1" dirty="0">
                <a:solidFill>
                  <a:srgbClr val="FF0009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lang="en-US" sz="2800" b="1" dirty="0" err="1">
                <a:solidFill>
                  <a:srgbClr val="FF0009"/>
                </a:solidFill>
                <a:latin typeface="Montserrat"/>
                <a:ea typeface="Montserrat"/>
                <a:cs typeface="Montserrat"/>
                <a:sym typeface="Montserrat"/>
              </a:rPr>
              <a:t>desiciones</a:t>
            </a:r>
            <a:r>
              <a:rPr lang="en-US" sz="2800" b="1" dirty="0">
                <a:solidFill>
                  <a:srgbClr val="FF000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b="1" dirty="0" err="1">
                <a:solidFill>
                  <a:srgbClr val="FF0009"/>
                </a:solidFill>
                <a:latin typeface="Montserrat"/>
                <a:ea typeface="Montserrat"/>
                <a:cs typeface="Montserrat"/>
                <a:sym typeface="Montserrat"/>
              </a:rPr>
              <a:t>técnicas</a:t>
            </a:r>
            <a:endParaRPr sz="100"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calculator and coins on a graph&#10;&#10;AI-generated content may be incorrect.">
            <a:extLst>
              <a:ext uri="{FF2B5EF4-FFF2-40B4-BE49-F238E27FC236}">
                <a16:creationId xmlns:a16="http://schemas.microsoft.com/office/drawing/2014/main" id="{DC1C9E8A-7C29-8196-45AE-95D1D093B2AD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22541" r="22541"/>
          <a:stretch>
            <a:fillRect/>
          </a:stretch>
        </p:blipFill>
        <p:spPr>
          <a:xfrm>
            <a:off x="6309055" y="40341"/>
            <a:ext cx="602615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116" name="Google Shape;116;p26"/>
          <p:cNvSpPr txBox="1"/>
          <p:nvPr/>
        </p:nvSpPr>
        <p:spPr>
          <a:xfrm>
            <a:off x="685850" y="1816125"/>
            <a:ext cx="36240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FF03"/>
              </a:buClr>
              <a:buSzPts val="4000"/>
              <a:buFont typeface="Inter Tight ExtraBold"/>
              <a:buNone/>
            </a:pPr>
            <a:r>
              <a:rPr lang="en-US" sz="4000" i="0" u="none" dirty="0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Nuestro </a:t>
            </a:r>
            <a:r>
              <a:rPr lang="en-US" sz="4000" i="0" u="none" dirty="0">
                <a:solidFill>
                  <a:srgbClr val="AAFF0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sz="4000" i="0" u="none" dirty="0" err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Objetivo</a:t>
            </a:r>
            <a:endParaRPr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7" name="Google Shape;117;p26"/>
          <p:cNvSpPr txBox="1"/>
          <p:nvPr/>
        </p:nvSpPr>
        <p:spPr>
          <a:xfrm>
            <a:off x="643525" y="3262732"/>
            <a:ext cx="4830900" cy="170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ct val="150000"/>
              </a:lnSpc>
              <a:buClr>
                <a:srgbClr val="FFFFFF"/>
              </a:buClr>
              <a:buSzPts val="1100"/>
            </a:pPr>
            <a:r>
              <a:rPr lang="es-MX" b="1" dirty="0">
                <a:solidFill>
                  <a:schemeClr val="bg1"/>
                </a:solidFill>
                <a:latin typeface="Montserrat" panose="00000500000000000000" pitchFamily="2" charset="0"/>
              </a:rPr>
              <a:t>“Transformar un proceso manual en un flujo digital, ágil y transparente. Reducir drásticamente el tiempo de gestión, y brindar a la empresa visibilidad total de los gastos en viajes."</a:t>
            </a:r>
            <a:endParaRPr b="1" dirty="0">
              <a:solidFill>
                <a:schemeClr val="bg1"/>
              </a:solidFill>
              <a:latin typeface="Montserrat" panose="00000500000000000000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8" name="Google Shape;118;p26"/>
          <p:cNvSpPr/>
          <p:nvPr/>
        </p:nvSpPr>
        <p:spPr>
          <a:xfrm>
            <a:off x="748375" y="5424037"/>
            <a:ext cx="1440000" cy="419100"/>
          </a:xfrm>
          <a:prstGeom prst="roundRect">
            <a:avLst>
              <a:gd name="adj" fmla="val 50000"/>
            </a:avLst>
          </a:prstGeom>
          <a:solidFill>
            <a:srgbClr val="FF0009"/>
          </a:solidFill>
          <a:ln w="12700" cap="flat" cmpd="sng">
            <a:solidFill>
              <a:srgbClr val="FF000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119" name="Google Shape;119;p26"/>
          <p:cNvSpPr txBox="1"/>
          <p:nvPr/>
        </p:nvSpPr>
        <p:spPr>
          <a:xfrm>
            <a:off x="949988" y="5495474"/>
            <a:ext cx="1036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Inter Tight Medium"/>
              <a:buNone/>
            </a:pPr>
            <a:r>
              <a:rPr lang="en-US" sz="1100" b="1" i="0" u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Get Started</a:t>
            </a:r>
            <a:endParaRPr/>
          </a:p>
        </p:txBody>
      </p:sp>
      <p:sp>
        <p:nvSpPr>
          <p:cNvPr id="120" name="Google Shape;120;p26"/>
          <p:cNvSpPr/>
          <p:nvPr/>
        </p:nvSpPr>
        <p:spPr>
          <a:xfrm>
            <a:off x="2453350" y="5424037"/>
            <a:ext cx="1438200" cy="419100"/>
          </a:xfrm>
          <a:prstGeom prst="roundRect">
            <a:avLst>
              <a:gd name="adj" fmla="val 50000"/>
            </a:avLst>
          </a:prstGeom>
          <a:solidFill>
            <a:srgbClr val="171A1F"/>
          </a:solidFill>
          <a:ln w="12700" cap="flat" cmpd="sng">
            <a:solidFill>
              <a:srgbClr val="FF000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121" name="Google Shape;121;p26"/>
          <p:cNvSpPr txBox="1"/>
          <p:nvPr/>
        </p:nvSpPr>
        <p:spPr>
          <a:xfrm>
            <a:off x="2593050" y="5500237"/>
            <a:ext cx="1158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Inter Tight Medium"/>
              <a:buNone/>
            </a:pPr>
            <a:r>
              <a:rPr lang="en-US" sz="1100" b="1" i="0" u="none">
                <a:solidFill>
                  <a:srgbClr val="FFFFFF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Discover Now</a:t>
            </a:r>
            <a:endParaRPr/>
          </a:p>
        </p:txBody>
      </p:sp>
      <p:cxnSp>
        <p:nvCxnSpPr>
          <p:cNvPr id="122" name="Google Shape;122;p26"/>
          <p:cNvCxnSpPr/>
          <p:nvPr/>
        </p:nvCxnSpPr>
        <p:spPr>
          <a:xfrm>
            <a:off x="748375" y="5155732"/>
            <a:ext cx="4621200" cy="0"/>
          </a:xfrm>
          <a:prstGeom prst="straightConnector1">
            <a:avLst/>
          </a:prstGeom>
          <a:noFill/>
          <a:ln w="9525" cap="flat" cmpd="sng">
            <a:solidFill>
              <a:srgbClr val="FF0009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23" name="Google Shape;123;p26"/>
          <p:cNvSpPr/>
          <p:nvPr/>
        </p:nvSpPr>
        <p:spPr>
          <a:xfrm>
            <a:off x="5203875" y="1203325"/>
            <a:ext cx="203200" cy="204787"/>
          </a:xfrm>
          <a:custGeom>
            <a:avLst/>
            <a:gdLst/>
            <a:ahLst/>
            <a:cxnLst/>
            <a:rect l="l" t="t" r="r" b="b"/>
            <a:pathLst>
              <a:path w="372" h="372" extrusionOk="0">
                <a:moveTo>
                  <a:pt x="0" y="0"/>
                </a:moveTo>
                <a:lnTo>
                  <a:pt x="0" y="372"/>
                </a:lnTo>
                <a:lnTo>
                  <a:pt x="58" y="372"/>
                </a:lnTo>
                <a:lnTo>
                  <a:pt x="58" y="100"/>
                </a:lnTo>
                <a:lnTo>
                  <a:pt x="330" y="371"/>
                </a:lnTo>
                <a:lnTo>
                  <a:pt x="371" y="330"/>
                </a:lnTo>
                <a:lnTo>
                  <a:pt x="100" y="58"/>
                </a:lnTo>
                <a:lnTo>
                  <a:pt x="372" y="58"/>
                </a:lnTo>
                <a:lnTo>
                  <a:pt x="37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000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pic>
        <p:nvPicPr>
          <p:cNvPr id="124" name="Google Shape;124;p26" title="datumredsoft-horizontal-logo-revers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375" y="1096163"/>
            <a:ext cx="2078336" cy="4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/>
        </p:nvSpPr>
        <p:spPr>
          <a:xfrm>
            <a:off x="1117825" y="1502082"/>
            <a:ext cx="40961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Tight ExtraBold"/>
              <a:buNone/>
            </a:pPr>
            <a:r>
              <a:rPr lang="en-US" sz="4000" i="0" u="none" dirty="0" err="1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Búyer</a:t>
            </a:r>
            <a:r>
              <a:rPr lang="en-US" sz="4000" i="0" u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/User </a:t>
            </a:r>
            <a:r>
              <a:rPr lang="en-US" sz="4000" dirty="0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Persona</a:t>
            </a:r>
            <a:endParaRPr dirty="0">
              <a:solidFill>
                <a:srgbClr val="FF000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8" name="Google Shape;188;p30"/>
          <p:cNvSpPr txBox="1"/>
          <p:nvPr/>
        </p:nvSpPr>
        <p:spPr>
          <a:xfrm>
            <a:off x="5313088" y="1462244"/>
            <a:ext cx="57627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</a:pPr>
            <a:r>
              <a:rPr lang="es-MX" sz="1200" dirty="0">
                <a:solidFill>
                  <a:schemeClr val="bg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Es el equipo de Contabilidad y Finanzas, responsable de auditar y aprobar los gastos. Su objetivo es tener visibilidad total y centralizada de los reportes en tiempo real, utilizando un flujo estandarizado que asegure la precisión y el cumplimiento de las políticas de gasto.</a:t>
            </a:r>
            <a:endParaRPr sz="1200" dirty="0">
              <a:solidFill>
                <a:schemeClr val="bg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9" name="Google Shape;189;p30"/>
          <p:cNvSpPr/>
          <p:nvPr/>
        </p:nvSpPr>
        <p:spPr>
          <a:xfrm>
            <a:off x="1167750" y="4940371"/>
            <a:ext cx="419100" cy="419100"/>
          </a:xfrm>
          <a:prstGeom prst="ellipse">
            <a:avLst/>
          </a:prstGeom>
          <a:solidFill>
            <a:srgbClr val="434343"/>
          </a:solidFill>
          <a:ln w="12700" cap="flat" cmpd="sng">
            <a:solidFill>
              <a:srgbClr val="171A1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190" name="Google Shape;190;p30"/>
          <p:cNvSpPr/>
          <p:nvPr/>
        </p:nvSpPr>
        <p:spPr>
          <a:xfrm>
            <a:off x="1263000" y="5038796"/>
            <a:ext cx="223959" cy="222283"/>
          </a:xfrm>
          <a:custGeom>
            <a:avLst/>
            <a:gdLst/>
            <a:ahLst/>
            <a:cxnLst/>
            <a:rect l="l" t="t" r="r" b="b"/>
            <a:pathLst>
              <a:path w="223400" h="223400" extrusionOk="0">
                <a:moveTo>
                  <a:pt x="29612" y="85428"/>
                </a:moveTo>
                <a:lnTo>
                  <a:pt x="85428" y="85428"/>
                </a:lnTo>
                <a:lnTo>
                  <a:pt x="85428" y="29612"/>
                </a:lnTo>
                <a:lnTo>
                  <a:pt x="137972" y="29612"/>
                </a:lnTo>
                <a:lnTo>
                  <a:pt x="137972" y="85428"/>
                </a:lnTo>
                <a:lnTo>
                  <a:pt x="193788" y="85428"/>
                </a:lnTo>
                <a:lnTo>
                  <a:pt x="193788" y="137972"/>
                </a:lnTo>
                <a:lnTo>
                  <a:pt x="137972" y="137972"/>
                </a:lnTo>
                <a:lnTo>
                  <a:pt x="137972" y="193788"/>
                </a:lnTo>
                <a:lnTo>
                  <a:pt x="85428" y="193788"/>
                </a:lnTo>
                <a:lnTo>
                  <a:pt x="85428" y="137972"/>
                </a:lnTo>
                <a:lnTo>
                  <a:pt x="29612" y="137972"/>
                </a:lnTo>
                <a:lnTo>
                  <a:pt x="29612" y="85428"/>
                </a:lnTo>
                <a:close/>
              </a:path>
            </a:pathLst>
          </a:custGeom>
          <a:solidFill>
            <a:srgbClr val="FF0009"/>
          </a:solidFill>
          <a:ln w="12700" cap="flat" cmpd="sng">
            <a:solidFill>
              <a:schemeClr val="dk1"/>
            </a:solidFill>
            <a:prstDash val="solid"/>
            <a:miter lim="524288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191" name="Google Shape;191;p30"/>
          <p:cNvSpPr/>
          <p:nvPr/>
        </p:nvSpPr>
        <p:spPr>
          <a:xfrm>
            <a:off x="1586850" y="4940371"/>
            <a:ext cx="1440000" cy="419100"/>
          </a:xfrm>
          <a:prstGeom prst="roundRect">
            <a:avLst>
              <a:gd name="adj" fmla="val 50000"/>
            </a:avLst>
          </a:prstGeom>
          <a:solidFill>
            <a:srgbClr val="434343"/>
          </a:solidFill>
          <a:ln w="12700" cap="flat" cmpd="sng">
            <a:solidFill>
              <a:srgbClr val="171A1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192" name="Google Shape;192;p30"/>
          <p:cNvSpPr txBox="1"/>
          <p:nvPr/>
        </p:nvSpPr>
        <p:spPr>
          <a:xfrm>
            <a:off x="1788463" y="5019746"/>
            <a:ext cx="1036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4EB"/>
              </a:buClr>
              <a:buSzPts val="1100"/>
              <a:buFont typeface="Inter Tight Medium"/>
              <a:buNone/>
            </a:pPr>
            <a:r>
              <a:rPr lang="en-US" sz="1100" i="0" u="none">
                <a:solidFill>
                  <a:srgbClr val="F9F4E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Learn More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5" name="Picture Placeholder 14" descr="A person in a suit holding a tablet&#10;&#10;AI-generated content may be incorrect.">
            <a:extLst>
              <a:ext uri="{FF2B5EF4-FFF2-40B4-BE49-F238E27FC236}">
                <a16:creationId xmlns:a16="http://schemas.microsoft.com/office/drawing/2014/main" id="{FC86F79B-26FA-9C15-9842-5C09D3F149BF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l="3021" r="3021"/>
          <a:stretch>
            <a:fillRect/>
          </a:stretch>
        </p:blipFill>
        <p:spPr>
          <a:xfrm>
            <a:off x="7340600" y="3084513"/>
            <a:ext cx="1704975" cy="2197100"/>
          </a:xfrm>
          <a:prstGeom prst="roundRect">
            <a:avLst>
              <a:gd name="adj" fmla="val 16667"/>
            </a:avLst>
          </a:prstGeom>
        </p:spPr>
      </p:pic>
      <p:pic>
        <p:nvPicPr>
          <p:cNvPr id="17" name="Picture Placeholder 16" descr="A person in a suit holding a notebook and pen&#10;&#10;AI-generated content may be incorrect.">
            <a:extLst>
              <a:ext uri="{FF2B5EF4-FFF2-40B4-BE49-F238E27FC236}">
                <a16:creationId xmlns:a16="http://schemas.microsoft.com/office/drawing/2014/main" id="{D4CBED45-8A7C-784E-1D77-0316D040B4AE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>
          <a:blip r:embed="rId4"/>
          <a:srcRect t="4575" b="4575"/>
          <a:stretch>
            <a:fillRect/>
          </a:stretch>
        </p:blipFill>
        <p:spPr>
          <a:xfrm>
            <a:off x="9369425" y="3084513"/>
            <a:ext cx="1704975" cy="2197100"/>
          </a:xfrm>
          <a:prstGeom prst="roundRect">
            <a:avLst>
              <a:gd name="adj" fmla="val 16667"/>
            </a:avLst>
          </a:prstGeom>
        </p:spPr>
      </p:pic>
      <p:sp>
        <p:nvSpPr>
          <p:cNvPr id="202" name="Google Shape;202;p30"/>
          <p:cNvSpPr txBox="1"/>
          <p:nvPr/>
        </p:nvSpPr>
        <p:spPr>
          <a:xfrm>
            <a:off x="1117825" y="2923906"/>
            <a:ext cx="338760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</a:pPr>
            <a:r>
              <a:rPr lang="es-MX" sz="1200" i="0" u="none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Es el empleado de Datum en campo que recibe fondos corporativos para sus diligencias. Su objetivo es registrar gastos y adjuntar comprobantes de forma rápida, móvil e intuitiva, buscando minimizar el tiempo.</a:t>
            </a:r>
            <a:endParaRPr sz="1600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03" name="Google Shape;203;p30" title="datumredsoft-horizontal-logo-revers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95825" y="6124575"/>
            <a:ext cx="2561224" cy="51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Placeholder 20" descr="A person wearing glasses and a tie holding a tablet&#10;&#10;AI-generated content may be incorrect.">
            <a:extLst>
              <a:ext uri="{FF2B5EF4-FFF2-40B4-BE49-F238E27FC236}">
                <a16:creationId xmlns:a16="http://schemas.microsoft.com/office/drawing/2014/main" id="{01F11C5D-1CDA-B0DB-AEA4-E40B822A9F3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6"/>
          <a:srcRect t="7123" b="7123"/>
          <a:stretch>
            <a:fillRect/>
          </a:stretch>
        </p:blipFill>
        <p:spPr>
          <a:xfrm>
            <a:off x="5213350" y="3097213"/>
            <a:ext cx="1704975" cy="2197100"/>
          </a:xfrm>
          <a:prstGeom prst="roundRect">
            <a:avLst>
              <a:gd name="adj" fmla="val 15142"/>
            </a:avLst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4"/>
          <p:cNvSpPr/>
          <p:nvPr/>
        </p:nvSpPr>
        <p:spPr>
          <a:xfrm>
            <a:off x="6506100" y="6570300"/>
            <a:ext cx="5685900" cy="287700"/>
          </a:xfrm>
          <a:prstGeom prst="rect">
            <a:avLst/>
          </a:prstGeom>
          <a:solidFill>
            <a:srgbClr val="FF00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4"/>
          <p:cNvSpPr txBox="1"/>
          <p:nvPr/>
        </p:nvSpPr>
        <p:spPr>
          <a:xfrm>
            <a:off x="852299" y="1215938"/>
            <a:ext cx="8183545" cy="184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FF03"/>
              </a:buClr>
              <a:buSzPts val="4000"/>
              <a:buFont typeface="Inter Tight ExtraBold"/>
              <a:buNone/>
            </a:pPr>
            <a:r>
              <a:rPr lang="en-US" sz="57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DATUM</a:t>
            </a:r>
            <a:r>
              <a:rPr lang="en-US" sz="5700" dirty="0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FF03"/>
              </a:buClr>
              <a:buSzPts val="4000"/>
              <a:buFont typeface="Inter Tight ExtraBold"/>
              <a:buNone/>
            </a:pPr>
            <a:r>
              <a:rPr lang="en-US" sz="5700" dirty="0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EXPENSE TRACKER</a:t>
            </a:r>
            <a:endParaRPr sz="3100"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90" name="Google Shape;90;p24"/>
          <p:cNvCxnSpPr/>
          <p:nvPr/>
        </p:nvCxnSpPr>
        <p:spPr>
          <a:xfrm>
            <a:off x="852300" y="3202285"/>
            <a:ext cx="1048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" name="Google Shape;91;p24"/>
          <p:cNvSpPr txBox="1"/>
          <p:nvPr/>
        </p:nvSpPr>
        <p:spPr>
          <a:xfrm>
            <a:off x="2003612" y="3579032"/>
            <a:ext cx="9336088" cy="3070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>
              <a:lnSpc>
                <a:spcPct val="150000"/>
              </a:lnSpc>
              <a:buClr>
                <a:schemeClr val="lt1"/>
              </a:buClr>
              <a:buSzPts val="1100"/>
            </a:pPr>
            <a:r>
              <a:rPr lang="es-MX" sz="1600" dirty="0">
                <a:solidFill>
                  <a:schemeClr val="bg1"/>
                </a:solidFill>
                <a:latin typeface="Montserrat" panose="00000500000000000000" pitchFamily="2" charset="0"/>
              </a:rPr>
              <a:t>"Una plataforma integral para la </a:t>
            </a:r>
            <a:r>
              <a:rPr lang="en-US" sz="1600" b="1" dirty="0" err="1">
                <a:solidFill>
                  <a:srgbClr val="FF0009"/>
                </a:solidFill>
                <a:latin typeface="Montserrat"/>
                <a:sym typeface="Montserrat"/>
              </a:rPr>
              <a:t>Gestión</a:t>
            </a:r>
            <a:r>
              <a:rPr lang="en-US" sz="1600" b="1" dirty="0">
                <a:solidFill>
                  <a:srgbClr val="FF0009"/>
                </a:solidFill>
                <a:latin typeface="Montserrat"/>
                <a:sym typeface="Montserrat"/>
              </a:rPr>
              <a:t> y control de </a:t>
            </a:r>
            <a:r>
              <a:rPr lang="en-US" sz="1600" b="1" dirty="0" err="1">
                <a:solidFill>
                  <a:srgbClr val="FF0009"/>
                </a:solidFill>
                <a:latin typeface="Montserrat"/>
                <a:sym typeface="Montserrat"/>
              </a:rPr>
              <a:t>gastos</a:t>
            </a:r>
            <a:r>
              <a:rPr lang="en-US" sz="1600" b="1" dirty="0">
                <a:solidFill>
                  <a:srgbClr val="FF0009"/>
                </a:solidFill>
                <a:latin typeface="Montserrat"/>
                <a:sym typeface="Montserrat"/>
              </a:rPr>
              <a:t> </a:t>
            </a:r>
            <a:r>
              <a:rPr lang="en-US" sz="1600" b="1" dirty="0" err="1">
                <a:solidFill>
                  <a:srgbClr val="FF0009"/>
                </a:solidFill>
                <a:latin typeface="Montserrat"/>
                <a:sym typeface="Montserrat"/>
              </a:rPr>
              <a:t>corporativos</a:t>
            </a:r>
            <a:r>
              <a:rPr lang="es-MX" sz="1600" b="1" dirty="0">
                <a:solidFill>
                  <a:schemeClr val="bg1"/>
                </a:solidFill>
                <a:latin typeface="Montserrat" panose="00000500000000000000" pitchFamily="2" charset="0"/>
                <a:sym typeface="Montserrat"/>
              </a:rPr>
              <a:t>”</a:t>
            </a:r>
            <a:r>
              <a:rPr lang="es-MX" sz="1600" dirty="0">
                <a:solidFill>
                  <a:schemeClr val="bg1"/>
                </a:solidFill>
                <a:latin typeface="Montserrat" panose="00000500000000000000" pitchFamily="2" charset="0"/>
              </a:rPr>
              <a:t> Agiliza el ciclo completo de reporte de gastos: desde el registro del empleado y la digitalización de comprobantes, hasta la aprobación de parte del personal correspondiente y el almacenamiento seguro en la base de datos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.</a:t>
            </a:r>
          </a:p>
          <a:p>
            <a:pPr lvl="0" algn="r">
              <a:lnSpc>
                <a:spcPct val="150000"/>
              </a:lnSpc>
              <a:buClr>
                <a:schemeClr val="lt1"/>
              </a:buClr>
              <a:buSzPts val="1100"/>
            </a:pPr>
            <a:r>
              <a:rPr lang="en-US" sz="1300" b="1" dirty="0">
                <a:solidFill>
                  <a:srgbClr val="FF0009"/>
                </a:solidFill>
                <a:latin typeface="Montserrat"/>
                <a:ea typeface="Montserrat"/>
                <a:cs typeface="Montserrat"/>
                <a:sym typeface="Montserrat"/>
              </a:rPr>
              <a:t>RESTLESS TEAM.</a:t>
            </a:r>
          </a:p>
          <a:p>
            <a:pPr lvl="0" algn="r">
              <a:lnSpc>
                <a:spcPct val="150000"/>
              </a:lnSpc>
              <a:buClr>
                <a:schemeClr val="lt1"/>
              </a:buClr>
              <a:buSzPts val="1100"/>
            </a:pPr>
            <a:r>
              <a:rPr lang="en-US" sz="1300" b="1" dirty="0">
                <a:solidFill>
                  <a:srgbClr val="FF0009"/>
                </a:solidFill>
                <a:latin typeface="Montserrat"/>
                <a:ea typeface="Montserrat"/>
                <a:cs typeface="Montserrat"/>
                <a:sym typeface="Montserrat"/>
              </a:rPr>
              <a:t>1. Christofer Alexander Cornejo Castillo</a:t>
            </a:r>
          </a:p>
          <a:p>
            <a:pPr lvl="0" algn="r">
              <a:lnSpc>
                <a:spcPct val="150000"/>
              </a:lnSpc>
              <a:buClr>
                <a:schemeClr val="lt1"/>
              </a:buClr>
              <a:buSzPts val="1100"/>
            </a:pPr>
            <a:r>
              <a:rPr lang="en-US" sz="1300" b="1" dirty="0">
                <a:solidFill>
                  <a:srgbClr val="FF0009"/>
                </a:solidFill>
                <a:latin typeface="Montserrat"/>
                <a:ea typeface="Montserrat"/>
                <a:cs typeface="Montserrat"/>
                <a:sym typeface="Montserrat"/>
              </a:rPr>
              <a:t>2. Caleb Isaí Hernández Ramos </a:t>
            </a:r>
          </a:p>
          <a:p>
            <a:pPr lvl="0" algn="r">
              <a:lnSpc>
                <a:spcPct val="150000"/>
              </a:lnSpc>
              <a:buClr>
                <a:schemeClr val="lt1"/>
              </a:buClr>
              <a:buSzPts val="1100"/>
            </a:pPr>
            <a:r>
              <a:rPr lang="en-US" sz="1300" b="1" dirty="0">
                <a:solidFill>
                  <a:srgbClr val="FF0009"/>
                </a:solidFill>
                <a:latin typeface="Montserrat"/>
                <a:ea typeface="Montserrat"/>
                <a:cs typeface="Montserrat"/>
                <a:sym typeface="Montserrat"/>
              </a:rPr>
              <a:t>3.Anthony Miguel Hernández Guido</a:t>
            </a:r>
          </a:p>
          <a:p>
            <a:pPr lvl="0" algn="r">
              <a:lnSpc>
                <a:spcPct val="150000"/>
              </a:lnSpc>
              <a:buClr>
                <a:schemeClr val="lt1"/>
              </a:buClr>
              <a:buSzPts val="1100"/>
            </a:pPr>
            <a:r>
              <a:rPr lang="en-US" sz="1300" b="1" dirty="0">
                <a:solidFill>
                  <a:srgbClr val="FF000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600" b="1" dirty="0">
              <a:solidFill>
                <a:srgbClr val="FF000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2" name="Google Shape;92;p24" title="datumredsoft-horizontal-logo-revers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0" y="699463"/>
            <a:ext cx="2561224" cy="5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>
          <a:extLst>
            <a:ext uri="{FF2B5EF4-FFF2-40B4-BE49-F238E27FC236}">
              <a16:creationId xmlns:a16="http://schemas.microsoft.com/office/drawing/2014/main" id="{0035C038-B208-85E2-C74C-E00BD7143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4">
            <a:extLst>
              <a:ext uri="{FF2B5EF4-FFF2-40B4-BE49-F238E27FC236}">
                <a16:creationId xmlns:a16="http://schemas.microsoft.com/office/drawing/2014/main" id="{31CAB063-D090-3B42-D26C-D3B05E851603}"/>
              </a:ext>
            </a:extLst>
          </p:cNvPr>
          <p:cNvSpPr/>
          <p:nvPr/>
        </p:nvSpPr>
        <p:spPr>
          <a:xfrm>
            <a:off x="6506100" y="6570300"/>
            <a:ext cx="5685900" cy="287700"/>
          </a:xfrm>
          <a:prstGeom prst="rect">
            <a:avLst/>
          </a:prstGeom>
          <a:solidFill>
            <a:srgbClr val="FF00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4">
            <a:extLst>
              <a:ext uri="{FF2B5EF4-FFF2-40B4-BE49-F238E27FC236}">
                <a16:creationId xmlns:a16="http://schemas.microsoft.com/office/drawing/2014/main" id="{244E6540-3DAF-280E-739E-400C61E21FAC}"/>
              </a:ext>
            </a:extLst>
          </p:cNvPr>
          <p:cNvSpPr txBox="1"/>
          <p:nvPr/>
        </p:nvSpPr>
        <p:spPr>
          <a:xfrm>
            <a:off x="852300" y="1536215"/>
            <a:ext cx="10405636" cy="1892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AAFF03"/>
              </a:buClr>
              <a:buSzPts val="4000"/>
            </a:pPr>
            <a:r>
              <a:rPr lang="es-ES" sz="6000" dirty="0">
                <a:solidFill>
                  <a:schemeClr val="lt1"/>
                </a:solidFill>
                <a:latin typeface="Montserrat"/>
              </a:rPr>
              <a:t>Características Principales</a:t>
            </a:r>
            <a:endParaRPr lang="es-ES" sz="9600" dirty="0">
              <a:solidFill>
                <a:schemeClr val="lt1"/>
              </a:solidFill>
              <a:latin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FF03"/>
              </a:buClr>
              <a:buSzPts val="4000"/>
              <a:buFont typeface="Inter Tight ExtraBold"/>
              <a:buNone/>
            </a:pPr>
            <a:endParaRPr lang="en-US" sz="5700" dirty="0">
              <a:solidFill>
                <a:srgbClr val="FF000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90" name="Google Shape;90;p24">
            <a:extLst>
              <a:ext uri="{FF2B5EF4-FFF2-40B4-BE49-F238E27FC236}">
                <a16:creationId xmlns:a16="http://schemas.microsoft.com/office/drawing/2014/main" id="{E5710198-3E0C-98FF-BBFA-EC4C396BC5BF}"/>
              </a:ext>
            </a:extLst>
          </p:cNvPr>
          <p:cNvCxnSpPr/>
          <p:nvPr/>
        </p:nvCxnSpPr>
        <p:spPr>
          <a:xfrm>
            <a:off x="852300" y="2730337"/>
            <a:ext cx="1048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" name="Google Shape;91;p24">
            <a:extLst>
              <a:ext uri="{FF2B5EF4-FFF2-40B4-BE49-F238E27FC236}">
                <a16:creationId xmlns:a16="http://schemas.microsoft.com/office/drawing/2014/main" id="{6A80B5BC-0785-60EE-DA60-DDA586176948}"/>
              </a:ext>
            </a:extLst>
          </p:cNvPr>
          <p:cNvSpPr txBox="1"/>
          <p:nvPr/>
        </p:nvSpPr>
        <p:spPr>
          <a:xfrm>
            <a:off x="934064" y="3429000"/>
            <a:ext cx="10487400" cy="2239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  <a:buClr>
                <a:schemeClr val="lt1"/>
              </a:buClr>
              <a:buSzPts val="1100"/>
            </a:pPr>
            <a:r>
              <a:rPr lang="es-ES" sz="1300" b="1" dirty="0">
                <a:solidFill>
                  <a:srgbClr val="FF0009"/>
                </a:solidFill>
                <a:latin typeface="Montserrat"/>
              </a:rPr>
              <a:t>Gestión de Usuarios</a:t>
            </a:r>
            <a:r>
              <a:rPr lang="es-ES" sz="1600" dirty="0">
                <a:solidFill>
                  <a:schemeClr val="bg1"/>
                </a:solidFill>
                <a:latin typeface="Montserrat" panose="00000500000000000000" pitchFamily="2" charset="0"/>
              </a:rPr>
              <a:t>:   Administradores crean usuarios con autenticación automática en </a:t>
            </a:r>
            <a:r>
              <a:rPr lang="es-ES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Keycloak</a:t>
            </a:r>
            <a:endParaRPr lang="es-ES" sz="16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lvl="0">
              <a:lnSpc>
                <a:spcPct val="150000"/>
              </a:lnSpc>
              <a:buClr>
                <a:schemeClr val="lt1"/>
              </a:buClr>
              <a:buSzPts val="1100"/>
            </a:pPr>
            <a:r>
              <a:rPr lang="es-ES" sz="1300" b="1" dirty="0">
                <a:solidFill>
                  <a:srgbClr val="FF0009"/>
                </a:solidFill>
                <a:latin typeface="Montserrat"/>
              </a:rPr>
              <a:t>Carpetas de Gastos</a:t>
            </a:r>
            <a:r>
              <a:rPr lang="es-ES" sz="1600" dirty="0">
                <a:solidFill>
                  <a:schemeClr val="bg1"/>
                </a:solidFill>
                <a:latin typeface="Montserrat" panose="00000500000000000000" pitchFamily="2" charset="0"/>
              </a:rPr>
              <a:t>:    Los empleados organizan sus gastos por período o proyecto</a:t>
            </a:r>
          </a:p>
          <a:p>
            <a:pPr lvl="0">
              <a:lnSpc>
                <a:spcPct val="150000"/>
              </a:lnSpc>
              <a:buClr>
                <a:schemeClr val="lt1"/>
              </a:buClr>
              <a:buSzPts val="1100"/>
            </a:pPr>
            <a:r>
              <a:rPr lang="es-ES" sz="1300" b="1" dirty="0">
                <a:solidFill>
                  <a:srgbClr val="FF0009"/>
                </a:solidFill>
                <a:latin typeface="Montserrat"/>
              </a:rPr>
              <a:t>Registro de Compras</a:t>
            </a:r>
            <a:r>
              <a:rPr lang="es-ES" sz="1600" dirty="0">
                <a:solidFill>
                  <a:schemeClr val="bg1"/>
                </a:solidFill>
                <a:latin typeface="Montserrat" panose="00000500000000000000" pitchFamily="2" charset="0"/>
              </a:rPr>
              <a:t>:  Cada compra incluye monto, descripción, fecha y documento adjunto</a:t>
            </a:r>
          </a:p>
          <a:p>
            <a:pPr>
              <a:lnSpc>
                <a:spcPct val="150000"/>
              </a:lnSpc>
              <a:buClr>
                <a:schemeClr val="lt1"/>
              </a:buClr>
              <a:buSzPts val="1100"/>
            </a:pPr>
            <a:r>
              <a:rPr lang="es-ES" sz="1300" b="1" dirty="0">
                <a:solidFill>
                  <a:srgbClr val="FF0009"/>
                </a:solidFill>
                <a:latin typeface="Montserrat"/>
              </a:rPr>
              <a:t>Gestión Documental</a:t>
            </a:r>
            <a:r>
              <a:rPr lang="es-ES" sz="1600" dirty="0">
                <a:solidFill>
                  <a:schemeClr val="bg1"/>
                </a:solidFill>
                <a:latin typeface="Montserrat" panose="00000500000000000000" pitchFamily="2" charset="0"/>
              </a:rPr>
              <a:t>:   Almacenamiento seguro de recibos y facturas en </a:t>
            </a:r>
            <a:r>
              <a:rPr lang="es-ES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OpenKM</a:t>
            </a:r>
            <a:endParaRPr lang="es-ES" sz="16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  <a:buClr>
                <a:schemeClr val="lt1"/>
              </a:buClr>
              <a:buSzPts val="1100"/>
            </a:pPr>
            <a:r>
              <a:rPr lang="es-ES" sz="1300" b="1" dirty="0">
                <a:solidFill>
                  <a:srgbClr val="FF0009"/>
                </a:solidFill>
                <a:latin typeface="Montserrat"/>
              </a:rPr>
              <a:t>Control de Acceso</a:t>
            </a:r>
            <a:r>
              <a:rPr lang="es-ES" sz="1600" dirty="0">
                <a:solidFill>
                  <a:schemeClr val="bg1"/>
                </a:solidFill>
                <a:latin typeface="Montserrat" panose="00000500000000000000" pitchFamily="2" charset="0"/>
              </a:rPr>
              <a:t>:      Sistema basado en roles (Administrador, Empleado, Finanzas)</a:t>
            </a:r>
          </a:p>
          <a:p>
            <a:pPr lvl="0">
              <a:lnSpc>
                <a:spcPct val="150000"/>
              </a:lnSpc>
              <a:buClr>
                <a:schemeClr val="lt1"/>
              </a:buClr>
              <a:buSzPts val="1100"/>
            </a:pPr>
            <a:r>
              <a:rPr lang="en-US" sz="1300" b="1" dirty="0">
                <a:solidFill>
                  <a:srgbClr val="FF000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600" b="1" dirty="0">
              <a:solidFill>
                <a:srgbClr val="FF000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2" name="Google Shape;92;p24" title="datumredsoft-horizontal-logo-reverse.png">
            <a:extLst>
              <a:ext uri="{FF2B5EF4-FFF2-40B4-BE49-F238E27FC236}">
                <a16:creationId xmlns:a16="http://schemas.microsoft.com/office/drawing/2014/main" id="{477ACEDA-7BA0-A176-2818-81B4A362EFB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0" y="699463"/>
            <a:ext cx="2561224" cy="516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993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/>
          <p:nvPr/>
        </p:nvSpPr>
        <p:spPr>
          <a:xfrm>
            <a:off x="522964" y="1791518"/>
            <a:ext cx="4186688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Tight ExtraBold"/>
              <a:buNone/>
            </a:pPr>
            <a:r>
              <a:rPr lang="en-US" sz="4000" i="0" u="none" dirty="0" err="1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Arquitectura</a:t>
            </a:r>
            <a:r>
              <a:rPr lang="en-US" sz="4000" i="0" u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hexagonal</a:t>
            </a:r>
            <a:endParaRPr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" name="Google Shape;138;p27"/>
          <p:cNvSpPr txBox="1"/>
          <p:nvPr/>
        </p:nvSpPr>
        <p:spPr>
          <a:xfrm>
            <a:off x="522976" y="3330049"/>
            <a:ext cx="4186676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</a:pPr>
            <a:r>
              <a:rPr lang="es-ES" sz="1100" i="0" u="none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 arquitectura construye un núcleo de negocio aislado (o </a:t>
            </a:r>
            <a:r>
              <a:rPr lang="es-ES" sz="1100" i="0" u="none" dirty="0" err="1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domainio</a:t>
            </a:r>
            <a:r>
              <a:rPr lang="es-ES" sz="1100" i="0" u="none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), rodeado por capas de aplicación y adaptadores que permiten que el negocio evolucione sin quedar atado a tecnologías concretas. 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9" name="Google Shape;139;p27"/>
          <p:cNvSpPr txBox="1"/>
          <p:nvPr/>
        </p:nvSpPr>
        <p:spPr>
          <a:xfrm>
            <a:off x="522975" y="505453"/>
            <a:ext cx="352920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Inter Tight ExtraBold"/>
              <a:buNone/>
            </a:pPr>
            <a:r>
              <a:rPr lang="en-US" sz="2800" i="0" u="none" dirty="0" err="1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Arquitectura</a:t>
            </a:r>
            <a:r>
              <a:rPr lang="en-US" sz="2800" i="0" u="none" dirty="0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del </a:t>
            </a:r>
            <a:r>
              <a:rPr lang="en-US" sz="2800" i="0" u="none" dirty="0" err="1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proyecto</a:t>
            </a:r>
            <a:endParaRPr sz="200" dirty="0">
              <a:solidFill>
                <a:srgbClr val="FF000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Marcador de posición de imagen 2">
            <a:extLst>
              <a:ext uri="{FF2B5EF4-FFF2-40B4-BE49-F238E27FC236}">
                <a16:creationId xmlns:a16="http://schemas.microsoft.com/office/drawing/2014/main" id="{34A45B85-D430-3B4A-0CED-F8B4EE4A1A7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9896" t="428" r="20453" b="-428"/>
          <a:stretch>
            <a:fillRect/>
          </a:stretch>
        </p:blipFill>
        <p:spPr>
          <a:xfrm>
            <a:off x="5899354" y="1008383"/>
            <a:ext cx="5337051" cy="4473575"/>
          </a:xfrm>
          <a:prstGeom prst="roundRect">
            <a:avLst>
              <a:gd name="adj" fmla="val 16667"/>
            </a:avLst>
          </a:prstGeom>
        </p:spPr>
      </p:pic>
      <p:pic>
        <p:nvPicPr>
          <p:cNvPr id="143" name="Google Shape;143;p27" title="datumredsoft-horizontal-logo-revers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95825" y="6124575"/>
            <a:ext cx="2561224" cy="5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>
          <a:extLst>
            <a:ext uri="{FF2B5EF4-FFF2-40B4-BE49-F238E27FC236}">
              <a16:creationId xmlns:a16="http://schemas.microsoft.com/office/drawing/2014/main" id="{A5BD3880-9AB1-2E6D-26AD-2BA63C44D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4">
            <a:extLst>
              <a:ext uri="{FF2B5EF4-FFF2-40B4-BE49-F238E27FC236}">
                <a16:creationId xmlns:a16="http://schemas.microsoft.com/office/drawing/2014/main" id="{73F49CDE-4407-30AA-5536-A6C02DBE2106}"/>
              </a:ext>
            </a:extLst>
          </p:cNvPr>
          <p:cNvSpPr txBox="1"/>
          <p:nvPr/>
        </p:nvSpPr>
        <p:spPr>
          <a:xfrm>
            <a:off x="610275" y="1081588"/>
            <a:ext cx="4056112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Tight ExtraBold"/>
              <a:buNone/>
            </a:pPr>
            <a:r>
              <a:rPr lang="en-US" sz="40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La</a:t>
            </a:r>
            <a:r>
              <a:rPr lang="en-US" sz="4000" i="0" u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sz="4000" dirty="0" err="1">
                <a:solidFill>
                  <a:srgbClr val="FF000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Integración</a:t>
            </a:r>
            <a:endParaRPr dirty="0">
              <a:solidFill>
                <a:srgbClr val="FF000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311" name="Google Shape;311;p34">
            <a:extLst>
              <a:ext uri="{FF2B5EF4-FFF2-40B4-BE49-F238E27FC236}">
                <a16:creationId xmlns:a16="http://schemas.microsoft.com/office/drawing/2014/main" id="{ECDE191A-052D-A1BA-D2AA-B1C5FC1645D7}"/>
              </a:ext>
            </a:extLst>
          </p:cNvPr>
          <p:cNvCxnSpPr/>
          <p:nvPr/>
        </p:nvCxnSpPr>
        <p:spPr>
          <a:xfrm>
            <a:off x="710287" y="813212"/>
            <a:ext cx="4611600" cy="0"/>
          </a:xfrm>
          <a:prstGeom prst="straightConnector1">
            <a:avLst/>
          </a:prstGeom>
          <a:noFill/>
          <a:ln w="19050" cap="flat" cmpd="sng">
            <a:solidFill>
              <a:srgbClr val="FF0009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13" name="Google Shape;313;p34">
            <a:extLst>
              <a:ext uri="{FF2B5EF4-FFF2-40B4-BE49-F238E27FC236}">
                <a16:creationId xmlns:a16="http://schemas.microsoft.com/office/drawing/2014/main" id="{CC46D34B-A503-42F5-3454-08E1BCB377E5}"/>
              </a:ext>
            </a:extLst>
          </p:cNvPr>
          <p:cNvCxnSpPr/>
          <p:nvPr/>
        </p:nvCxnSpPr>
        <p:spPr>
          <a:xfrm>
            <a:off x="6096000" y="1789434"/>
            <a:ext cx="5267400" cy="0"/>
          </a:xfrm>
          <a:prstGeom prst="straightConnector1">
            <a:avLst/>
          </a:prstGeom>
          <a:noFill/>
          <a:ln w="19050" cap="flat" cmpd="sng">
            <a:solidFill>
              <a:srgbClr val="FF0009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328" name="Google Shape;328;p34" title="datumredsoft-horizontal-logo-reverse.png">
            <a:extLst>
              <a:ext uri="{FF2B5EF4-FFF2-40B4-BE49-F238E27FC236}">
                <a16:creationId xmlns:a16="http://schemas.microsoft.com/office/drawing/2014/main" id="{4B636834-84EF-189A-3D98-2D24A04B249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5825" y="6124575"/>
            <a:ext cx="2561224" cy="51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utoShape 2" descr="Logo, Icon, and Brand Guidelines | Docker">
            <a:extLst>
              <a:ext uri="{FF2B5EF4-FFF2-40B4-BE49-F238E27FC236}">
                <a16:creationId xmlns:a16="http://schemas.microsoft.com/office/drawing/2014/main" id="{B193E0C5-E6E7-1963-AE35-B82CD1189FD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775012" cy="177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SV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558D01-2300-EE78-1300-428F4DDBA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065" y="2961303"/>
            <a:ext cx="3810532" cy="18766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B5DFE8-DBB1-6E17-207F-D3EF29557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6994" y="2843520"/>
            <a:ext cx="3148504" cy="19944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D25446-CA82-2494-F3A1-A0DCA9707B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8635" y="3126280"/>
            <a:ext cx="3553321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9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ompany Profile Color">
      <a:dk1>
        <a:srgbClr val="000000"/>
      </a:dk1>
      <a:lt1>
        <a:srgbClr val="FFFFFF"/>
      </a:lt1>
      <a:dk2>
        <a:srgbClr val="AAFF03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</TotalTime>
  <Words>739</Words>
  <Application>Microsoft Office PowerPoint</Application>
  <PresentationFormat>Widescreen</PresentationFormat>
  <Paragraphs>112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Montserrat ExtraBold</vt:lpstr>
      <vt:lpstr>Inter Tight Medium</vt:lpstr>
      <vt:lpstr>Inter Tight ExtraBold</vt:lpstr>
      <vt:lpstr>Arial</vt:lpstr>
      <vt:lpstr>Montserrat</vt:lpstr>
      <vt:lpstr>Montserrat Medium</vt:lpstr>
      <vt:lpstr>Montserrat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Anthony Miguel Hernandez Guido</dc:creator>
  <cp:lastModifiedBy>Anthony Miguel Hernandez Guido</cp:lastModifiedBy>
  <cp:revision>7</cp:revision>
  <dcterms:modified xsi:type="dcterms:W3CDTF">2025-11-18T23:32:05Z</dcterms:modified>
</cp:coreProperties>
</file>